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  <p:sldMasterId id="2147483685" r:id="rId2"/>
    <p:sldMasterId id="2147483673" r:id="rId3"/>
    <p:sldMasterId id="2147483661" r:id="rId4"/>
    <p:sldMasterId id="2147483741" r:id="rId5"/>
  </p:sldMasterIdLst>
  <p:notesMasterIdLst>
    <p:notesMasterId r:id="rId28"/>
  </p:notesMasterIdLst>
  <p:handoutMasterIdLst>
    <p:handoutMasterId r:id="rId29"/>
  </p:handoutMasterIdLst>
  <p:sldIdLst>
    <p:sldId id="262" r:id="rId6"/>
    <p:sldId id="841" r:id="rId7"/>
    <p:sldId id="860" r:id="rId8"/>
    <p:sldId id="861" r:id="rId9"/>
    <p:sldId id="864" r:id="rId10"/>
    <p:sldId id="865" r:id="rId11"/>
    <p:sldId id="867" r:id="rId12"/>
    <p:sldId id="872" r:id="rId13"/>
    <p:sldId id="868" r:id="rId14"/>
    <p:sldId id="873" r:id="rId15"/>
    <p:sldId id="874" r:id="rId16"/>
    <p:sldId id="875" r:id="rId17"/>
    <p:sldId id="879" r:id="rId18"/>
    <p:sldId id="883" r:id="rId19"/>
    <p:sldId id="884" r:id="rId20"/>
    <p:sldId id="885" r:id="rId21"/>
    <p:sldId id="886" r:id="rId22"/>
    <p:sldId id="887" r:id="rId23"/>
    <p:sldId id="888" r:id="rId24"/>
    <p:sldId id="881" r:id="rId25"/>
    <p:sldId id="889" r:id="rId26"/>
    <p:sldId id="838" r:id="rId27"/>
  </p:sldIdLst>
  <p:sldSz cx="9144000" cy="6858000" type="screen4x3"/>
  <p:notesSz cx="9236075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 userDrawn="1">
          <p15:clr>
            <a:srgbClr val="A4A3A4"/>
          </p15:clr>
        </p15:guide>
        <p15:guide id="2" pos="290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6FCA9"/>
    <a:srgbClr val="D5FFFF"/>
    <a:srgbClr val="A7FEFF"/>
    <a:srgbClr val="D5FDA9"/>
    <a:srgbClr val="000099"/>
    <a:srgbClr val="AB1842"/>
    <a:srgbClr val="AC1F79"/>
    <a:srgbClr val="D82CAA"/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1" autoAdjust="0"/>
    <p:restoredTop sz="82169" autoAdjust="0"/>
  </p:normalViewPr>
  <p:slideViewPr>
    <p:cSldViewPr>
      <p:cViewPr>
        <p:scale>
          <a:sx n="61" d="100"/>
          <a:sy n="61" d="100"/>
        </p:scale>
        <p:origin x="1336" y="824"/>
      </p:cViewPr>
      <p:guideLst>
        <p:guide orient="horz" pos="1152"/>
        <p:guide pos="1824"/>
      </p:guideLst>
    </p:cSldViewPr>
  </p:slideViewPr>
  <p:outlineViewPr>
    <p:cViewPr>
      <p:scale>
        <a:sx n="33" d="100"/>
        <a:sy n="33" d="100"/>
      </p:scale>
      <p:origin x="0" y="291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1" d="100"/>
        <a:sy n="151" d="100"/>
      </p:scale>
      <p:origin x="0" y="16064"/>
    </p:cViewPr>
  </p:sorterViewPr>
  <p:notesViewPr>
    <p:cSldViewPr snapToGrid="0" snapToObjects="1">
      <p:cViewPr varScale="1">
        <p:scale>
          <a:sx n="115" d="100"/>
          <a:sy n="115" d="100"/>
        </p:scale>
        <p:origin x="736" y="200"/>
      </p:cViewPr>
      <p:guideLst>
        <p:guide orient="horz" pos="2208"/>
        <p:guide pos="29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9ED969BC-D0E7-4BE4-8D59-EDF1FF51A9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192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5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67025" y="527050"/>
            <a:ext cx="3502025" cy="2627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29804" y="3330482"/>
            <a:ext cx="6776468" cy="3153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8438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E7DD9321-EF23-4D4F-8E26-34363D8AFB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943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89763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3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98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177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3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321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8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33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564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026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9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118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00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75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30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53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83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18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0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290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jp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09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8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9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8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59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18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44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90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61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44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9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312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74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523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46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0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7044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10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4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51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685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12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57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51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373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79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134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587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966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309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73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906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94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381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174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15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46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77952"/>
            <a:ext cx="7063740" cy="404164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600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52400" y="6455811"/>
            <a:ext cx="1904999" cy="273844"/>
          </a:xfrm>
          <a:prstGeom prst="rect">
            <a:avLst/>
          </a:prstGeom>
        </p:spPr>
        <p:txBody>
          <a:bodyPr/>
          <a:lstStyle>
            <a:lvl1pPr algn="l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455811"/>
            <a:ext cx="685800" cy="3863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623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72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62060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4312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4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434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58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0398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296474-364D-4E26-AA0C-354464955E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83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B52EE84-6360-4B12-B1B1-48D5AB00A8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7961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64CEE9-8946-4111-8F4D-0E794C699F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376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7F248C6-A948-49B1-AFED-B83994B9E5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077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8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8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79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7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0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97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86A18-3CA3-3644-949E-A3B3F7CF49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30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ooter Placeholder 8"/>
          <p:cNvSpPr txBox="1">
            <a:spLocks/>
          </p:cNvSpPr>
          <p:nvPr userDrawn="1"/>
        </p:nvSpPr>
        <p:spPr>
          <a:xfrm>
            <a:off x="76200" y="6584156"/>
            <a:ext cx="10668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Fall 2017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2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313F0136-1ADC-465D-9B90-C4B23ACD248C}" type="slidenum">
              <a:rPr lang="en-US" sz="1200" b="0" smtClean="0">
                <a:latin typeface="Gill Sans MT" charset="0"/>
                <a:ea typeface="Gill Sans MT" charset="0"/>
                <a:cs typeface="Gill Sans MT" charset="0"/>
              </a:rPr>
              <a:pPr algn="ctr">
                <a:defRPr/>
              </a:pPr>
              <a:t>‹#›</a:t>
            </a:fld>
            <a:endParaRPr lang="en-US" sz="1200" b="0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9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University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baseline="0" dirty="0" err="1" smtClean="0">
                <a:latin typeface="Gill Sans MT" charset="0"/>
                <a:ea typeface="Gill Sans MT" charset="0"/>
                <a:cs typeface="Gill Sans MT" charset="0"/>
              </a:rPr>
              <a:t>of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 Virginia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82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5862" y="762000"/>
            <a:ext cx="9144000" cy="4648200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5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Logic Coverage for Source Code</a:t>
            </a:r>
            <a: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CS 4501 / 6501 </a:t>
            </a:r>
            <a:b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Software Testing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60"/>
    </mc:Choice>
    <mc:Fallback xmlns="">
      <p:transition spd="slow" advTm="1796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" y="860079"/>
            <a:ext cx="8196072" cy="53883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6023"/>
            <a:ext cx="9144000" cy="722177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en-US" sz="3600" dirty="0" smtClean="0"/>
              <a:t>Test </a:t>
            </a:r>
            <a:r>
              <a:rPr lang="en-US" sz="3600" dirty="0" smtClean="0"/>
              <a:t>Cases and Infeasible TRs</a:t>
            </a:r>
            <a:endParaRPr lang="en-US" sz="3600" dirty="0"/>
          </a:p>
        </p:txBody>
      </p:sp>
      <p:sp>
        <p:nvSpPr>
          <p:cNvPr id="35" name="Content Placeholder 22"/>
          <p:cNvSpPr txBox="1">
            <a:spLocks/>
          </p:cNvSpPr>
          <p:nvPr/>
        </p:nvSpPr>
        <p:spPr>
          <a:xfrm>
            <a:off x="2514600" y="2743200"/>
            <a:ext cx="6477000" cy="3613106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r(p1) = true      (always reached) </a:t>
            </a:r>
          </a:p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 =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!p1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(m &gt; 0 &amp;&amp; m &lt;= 12)</a:t>
            </a:r>
          </a:p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r(p3)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 &amp;&amp; p2 </a:t>
            </a:r>
          </a:p>
          <a:p>
            <a:pPr marL="811213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(m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&gt; 0 &amp;&amp; m &lt;=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12) &amp;&amp; (m == 2)</a:t>
            </a:r>
          </a:p>
          <a:p>
            <a:pPr marL="811213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m == 2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r(p4)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 &amp;&amp;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!p2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(m &gt; 0 &amp;&amp; m &lt;= 12) &amp;&amp; (m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!=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2)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r(p5)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r(p4)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&amp;&amp;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((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m &gt; 0 &amp;&amp; m &lt;= 12) &amp;&amp; (m != 2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)) &amp;&amp; (m &lt;= 7)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r(p6)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r(p4) &amp;&amp;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((m &gt; 0 &amp;&amp; m &lt;= 12) &amp;&amp; (m != 2)) &amp;&amp; (m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&gt;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7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)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1296900"/>
            <a:ext cx="658444" cy="401379"/>
            <a:chOff x="3276600" y="1316736"/>
            <a:chExt cx="658444" cy="401379"/>
          </a:xfrm>
        </p:grpSpPr>
        <p:sp>
          <p:nvSpPr>
            <p:cNvPr id="10" name="Oval 9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p1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0" y="1818023"/>
            <a:ext cx="658444" cy="401379"/>
            <a:chOff x="3276600" y="1316736"/>
            <a:chExt cx="658444" cy="401379"/>
          </a:xfrm>
        </p:grpSpPr>
        <p:sp>
          <p:nvSpPr>
            <p:cNvPr id="82" name="Oval 81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p2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0" y="2307879"/>
            <a:ext cx="658444" cy="401379"/>
            <a:chOff x="3276600" y="1316736"/>
            <a:chExt cx="658444" cy="401379"/>
          </a:xfrm>
        </p:grpSpPr>
        <p:sp>
          <p:nvSpPr>
            <p:cNvPr id="85" name="Oval 84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p3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0" y="3603278"/>
            <a:ext cx="658444" cy="401379"/>
            <a:chOff x="3276600" y="1316736"/>
            <a:chExt cx="658444" cy="401379"/>
          </a:xfrm>
        </p:grpSpPr>
        <p:sp>
          <p:nvSpPr>
            <p:cNvPr id="88" name="Oval 87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p4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0" y="4060479"/>
            <a:ext cx="658444" cy="401379"/>
            <a:chOff x="3276600" y="1316736"/>
            <a:chExt cx="658444" cy="401379"/>
          </a:xfrm>
        </p:grpSpPr>
        <p:sp>
          <p:nvSpPr>
            <p:cNvPr id="91" name="Oval 90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p5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0" y="5127279"/>
            <a:ext cx="658444" cy="401379"/>
            <a:chOff x="3276600" y="1316736"/>
            <a:chExt cx="658444" cy="401379"/>
          </a:xfrm>
        </p:grpSpPr>
        <p:sp>
          <p:nvSpPr>
            <p:cNvPr id="94" name="Oval 93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p6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262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990600"/>
            <a:ext cx="9022080" cy="55626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/>
          </p:nvPr>
        </p:nvGraphicFramePr>
        <p:xfrm>
          <a:off x="3657600" y="1143000"/>
          <a:ext cx="1966065" cy="52315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2858"/>
                <a:gridCol w="1063207"/>
              </a:tblGrid>
              <a:tr h="74737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 </a:t>
            </a:r>
            <a:r>
              <a:rPr lang="en-US" dirty="0" smtClean="0"/>
              <a:t>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152400" y="1066800"/>
            <a:ext cx="2895600" cy="21336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sp>
        <p:nvSpPr>
          <p:cNvPr id="66" name="Content Placeholder 22"/>
          <p:cNvSpPr txBox="1">
            <a:spLocks/>
          </p:cNvSpPr>
          <p:nvPr/>
        </p:nvSpPr>
        <p:spPr>
          <a:xfrm>
            <a:off x="152400" y="3570515"/>
            <a:ext cx="2895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68" name="Table 67"/>
          <p:cNvGraphicFramePr>
            <a:graphicFrameLocks noGrp="1"/>
          </p:cNvGraphicFramePr>
          <p:nvPr>
            <p:extLst/>
          </p:nvPr>
        </p:nvGraphicFramePr>
        <p:xfrm>
          <a:off x="5791200" y="1143000"/>
          <a:ext cx="2133600" cy="52315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0392"/>
                <a:gridCol w="1063208"/>
              </a:tblGrid>
              <a:tr h="373685">
                <a:tc gridSpan="2"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y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0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2000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2017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3657600" y="2633472"/>
            <a:ext cx="1956816" cy="2960916"/>
            <a:chOff x="3657600" y="2633472"/>
            <a:chExt cx="1956816" cy="2960916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3657600" y="2633472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657600" y="3351930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657600" y="4135702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3657600" y="4875931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3657600" y="5594388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5769428" y="2633472"/>
            <a:ext cx="2157984" cy="2960916"/>
            <a:chOff x="5769428" y="2633472"/>
            <a:chExt cx="2157984" cy="2960916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5769428" y="2633472"/>
              <a:ext cx="2157984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769428" y="3351930"/>
              <a:ext cx="2157984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69428" y="4135702"/>
              <a:ext cx="2157984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5769428" y="4875931"/>
              <a:ext cx="2157984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>
              <a:off x="5769428" y="5594388"/>
              <a:ext cx="2157984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638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838200"/>
            <a:ext cx="9022080" cy="60198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 dirty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825658"/>
              </p:ext>
            </p:extLst>
          </p:nvPr>
        </p:nvGraphicFramePr>
        <p:xfrm>
          <a:off x="3657600" y="960118"/>
          <a:ext cx="1966065" cy="57454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2858"/>
                <a:gridCol w="1063207"/>
              </a:tblGrid>
              <a:tr h="559332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CC </a:t>
            </a:r>
            <a:r>
              <a:rPr lang="en-US" dirty="0" smtClean="0"/>
              <a:t>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152400" y="1066800"/>
            <a:ext cx="2895600" cy="21336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sp>
        <p:nvSpPr>
          <p:cNvPr id="66" name="Content Placeholder 22"/>
          <p:cNvSpPr txBox="1">
            <a:spLocks/>
          </p:cNvSpPr>
          <p:nvPr/>
        </p:nvSpPr>
        <p:spPr>
          <a:xfrm>
            <a:off x="152400" y="3570515"/>
            <a:ext cx="2895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68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756268"/>
              </p:ext>
            </p:extLst>
          </p:nvPr>
        </p:nvGraphicFramePr>
        <p:xfrm>
          <a:off x="5791200" y="960120"/>
          <a:ext cx="2133600" cy="5745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70392"/>
                <a:gridCol w="1063208"/>
              </a:tblGrid>
              <a:tr h="287274">
                <a:tc gridSpan="2"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y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2000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2017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2000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2017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2017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2000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7274"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3657600" y="2106454"/>
            <a:ext cx="1956816" cy="4001738"/>
            <a:chOff x="3657600" y="2106454"/>
            <a:chExt cx="1956816" cy="4001738"/>
          </a:xfrm>
        </p:grpSpPr>
        <p:grpSp>
          <p:nvGrpSpPr>
            <p:cNvPr id="17" name="Group 16"/>
            <p:cNvGrpSpPr/>
            <p:nvPr/>
          </p:nvGrpSpPr>
          <p:grpSpPr>
            <a:xfrm>
              <a:off x="3657600" y="3803904"/>
              <a:ext cx="1956816" cy="2304288"/>
              <a:chOff x="3657599" y="2745515"/>
              <a:chExt cx="1956817" cy="2784831"/>
            </a:xfrm>
          </p:grpSpPr>
          <p:cxnSp>
            <p:nvCxnSpPr>
              <p:cNvPr id="8" name="Straight Connector 7"/>
              <p:cNvCxnSpPr/>
              <p:nvPr/>
            </p:nvCxnSpPr>
            <p:spPr>
              <a:xfrm flipH="1">
                <a:off x="3657600" y="2745515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H="1">
                <a:off x="3657599" y="345277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H="1">
                <a:off x="3657600" y="4115829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3657600" y="482308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H="1">
                <a:off x="3657600" y="5530346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/>
          </p:nvGrpSpPr>
          <p:grpSpPr>
            <a:xfrm>
              <a:off x="3657600" y="2106454"/>
              <a:ext cx="1956816" cy="1146705"/>
              <a:chOff x="3657599" y="3491374"/>
              <a:chExt cx="1956817" cy="1385842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3657599" y="349137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3657600" y="419162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>
                <a:off x="3657600" y="4877216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4" name="Group 43"/>
          <p:cNvGrpSpPr/>
          <p:nvPr/>
        </p:nvGrpSpPr>
        <p:grpSpPr>
          <a:xfrm>
            <a:off x="5769427" y="2106454"/>
            <a:ext cx="2139696" cy="3983450"/>
            <a:chOff x="3657600" y="2106454"/>
            <a:chExt cx="1956816" cy="3983450"/>
          </a:xfrm>
        </p:grpSpPr>
        <p:grpSp>
          <p:nvGrpSpPr>
            <p:cNvPr id="45" name="Group 44"/>
            <p:cNvGrpSpPr/>
            <p:nvPr/>
          </p:nvGrpSpPr>
          <p:grpSpPr>
            <a:xfrm>
              <a:off x="3657600" y="3803904"/>
              <a:ext cx="1956816" cy="2286000"/>
              <a:chOff x="3657599" y="2745515"/>
              <a:chExt cx="1956817" cy="2762729"/>
            </a:xfrm>
          </p:grpSpPr>
          <p:cxnSp>
            <p:nvCxnSpPr>
              <p:cNvPr id="50" name="Straight Connector 49"/>
              <p:cNvCxnSpPr/>
              <p:nvPr/>
            </p:nvCxnSpPr>
            <p:spPr>
              <a:xfrm flipH="1">
                <a:off x="3657600" y="2745515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 flipH="1">
                <a:off x="3657599" y="3430672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flipH="1">
                <a:off x="3657600" y="4137931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 flipH="1">
                <a:off x="3657600" y="482308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 flipH="1">
                <a:off x="3657600" y="550824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3657600" y="2106454"/>
              <a:ext cx="1956816" cy="1146705"/>
              <a:chOff x="3657599" y="3491374"/>
              <a:chExt cx="1956817" cy="1385842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H="1">
                <a:off x="3657599" y="349137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H="1">
                <a:off x="3657600" y="419162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3657600" y="4877216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" name="Group 4"/>
          <p:cNvGrpSpPr/>
          <p:nvPr/>
        </p:nvGrpSpPr>
        <p:grpSpPr>
          <a:xfrm>
            <a:off x="1143000" y="6096000"/>
            <a:ext cx="6934200" cy="628487"/>
            <a:chOff x="1143000" y="6096000"/>
            <a:chExt cx="6934200" cy="628487"/>
          </a:xfrm>
        </p:grpSpPr>
        <p:sp>
          <p:nvSpPr>
            <p:cNvPr id="4" name="Rectangle 3"/>
            <p:cNvSpPr/>
            <p:nvPr/>
          </p:nvSpPr>
          <p:spPr bwMode="auto">
            <a:xfrm>
              <a:off x="3429000" y="6096000"/>
              <a:ext cx="4648200" cy="628487"/>
            </a:xfrm>
            <a:prstGeom prst="rect">
              <a:avLst/>
            </a:prstGeom>
            <a:noFill/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55" name="Content Placeholder 22"/>
            <p:cNvSpPr txBox="1">
              <a:spLocks/>
            </p:cNvSpPr>
            <p:nvPr/>
          </p:nvSpPr>
          <p:spPr>
            <a:xfrm>
              <a:off x="1143000" y="6096000"/>
              <a:ext cx="2362200" cy="481910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indent="0" algn="ctr" fontAlgn="auto">
                <a:lnSpc>
                  <a:spcPct val="80000"/>
                </a:lnSpc>
                <a:spcBef>
                  <a:spcPts val="1000"/>
                </a:spcBef>
                <a:buNone/>
                <a:tabLst>
                  <a:tab pos="3197225" algn="l"/>
                </a:tabLst>
              </a:pPr>
              <a:r>
                <a:rPr lang="en-US" sz="1800" b="0" smtClean="0">
                  <a:solidFill>
                    <a:srgbClr val="C00000"/>
                  </a:solidFill>
                </a:rPr>
                <a:t>With reachability</a:t>
              </a:r>
              <a:endParaRPr lang="en-US" sz="1800" b="0" dirty="0" smtClean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85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685800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err="1" smtClean="0"/>
              <a:t>CoC</a:t>
            </a:r>
            <a:r>
              <a:rPr lang="en-US" dirty="0" smtClean="0"/>
              <a:t> </a:t>
            </a:r>
            <a:r>
              <a:rPr lang="en-US" dirty="0"/>
              <a:t>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599207"/>
              </p:ext>
            </p:extLst>
          </p:nvPr>
        </p:nvGraphicFramePr>
        <p:xfrm>
          <a:off x="2667000" y="685800"/>
          <a:ext cx="6096000" cy="60197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8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592236"/>
                <a:gridCol w="550764"/>
              </a:tblGrid>
              <a:tr h="291996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is-I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355924" y="990599"/>
            <a:ext cx="1874520" cy="1152144"/>
            <a:chOff x="3584524" y="1447800"/>
            <a:chExt cx="1874520" cy="1152144"/>
          </a:xfrm>
        </p:grpSpPr>
        <p:grpSp>
          <p:nvGrpSpPr>
            <p:cNvPr id="18" name="Group 17"/>
            <p:cNvGrpSpPr/>
            <p:nvPr/>
          </p:nvGrpSpPr>
          <p:grpSpPr>
            <a:xfrm>
              <a:off x="4800600" y="1811734"/>
              <a:ext cx="658444" cy="401379"/>
              <a:chOff x="3276600" y="1316736"/>
              <a:chExt cx="658444" cy="401379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3328416" y="1316736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276600" y="1321605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p1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3" name="Rectangle 2"/>
            <p:cNvSpPr/>
            <p:nvPr/>
          </p:nvSpPr>
          <p:spPr bwMode="auto">
            <a:xfrm>
              <a:off x="3584524" y="1447800"/>
              <a:ext cx="1225296" cy="11521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46771" y="2133600"/>
            <a:ext cx="1320629" cy="566928"/>
            <a:chOff x="3584524" y="1447800"/>
            <a:chExt cx="1320629" cy="566928"/>
          </a:xfrm>
        </p:grpSpPr>
        <p:grpSp>
          <p:nvGrpSpPr>
            <p:cNvPr id="39" name="Group 38"/>
            <p:cNvGrpSpPr/>
            <p:nvPr/>
          </p:nvGrpSpPr>
          <p:grpSpPr>
            <a:xfrm>
              <a:off x="4246709" y="1467293"/>
              <a:ext cx="658444" cy="401379"/>
              <a:chOff x="2722709" y="972295"/>
              <a:chExt cx="658444" cy="401379"/>
            </a:xfrm>
          </p:grpSpPr>
          <p:sp>
            <p:nvSpPr>
              <p:cNvPr id="41" name="Oval 40"/>
              <p:cNvSpPr/>
              <p:nvPr/>
            </p:nvSpPr>
            <p:spPr bwMode="auto">
              <a:xfrm>
                <a:off x="2751062" y="972295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722709" y="992421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p2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181600" y="2688336"/>
            <a:ext cx="2514600" cy="2286000"/>
            <a:chOff x="3581400" y="1469135"/>
            <a:chExt cx="2514600" cy="2286000"/>
          </a:xfrm>
        </p:grpSpPr>
        <p:grpSp>
          <p:nvGrpSpPr>
            <p:cNvPr id="44" name="Group 43"/>
            <p:cNvGrpSpPr/>
            <p:nvPr/>
          </p:nvGrpSpPr>
          <p:grpSpPr>
            <a:xfrm>
              <a:off x="5437556" y="2341820"/>
              <a:ext cx="658444" cy="401379"/>
              <a:chOff x="3913556" y="1846822"/>
              <a:chExt cx="658444" cy="401379"/>
            </a:xfrm>
          </p:grpSpPr>
          <p:sp>
            <p:nvSpPr>
              <p:cNvPr id="46" name="Oval 45"/>
              <p:cNvSpPr/>
              <p:nvPr/>
            </p:nvSpPr>
            <p:spPr bwMode="auto">
              <a:xfrm>
                <a:off x="3965372" y="1846822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13556" y="1870267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p3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45" name="Rectangle 44"/>
            <p:cNvSpPr/>
            <p:nvPr/>
          </p:nvSpPr>
          <p:spPr bwMode="auto">
            <a:xfrm>
              <a:off x="3581400" y="1469135"/>
              <a:ext cx="1828800" cy="22860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428156" y="4983126"/>
            <a:ext cx="1207161" cy="566928"/>
            <a:chOff x="2999155" y="1447800"/>
            <a:chExt cx="1207161" cy="566928"/>
          </a:xfrm>
        </p:grpSpPr>
        <p:grpSp>
          <p:nvGrpSpPr>
            <p:cNvPr id="49" name="Group 48"/>
            <p:cNvGrpSpPr/>
            <p:nvPr/>
          </p:nvGrpSpPr>
          <p:grpSpPr>
            <a:xfrm>
              <a:off x="2999155" y="1467293"/>
              <a:ext cx="658444" cy="401379"/>
              <a:chOff x="1475155" y="972295"/>
              <a:chExt cx="658444" cy="401379"/>
            </a:xfrm>
          </p:grpSpPr>
          <p:sp>
            <p:nvSpPr>
              <p:cNvPr id="51" name="Oval 50"/>
              <p:cNvSpPr/>
              <p:nvPr/>
            </p:nvSpPr>
            <p:spPr bwMode="auto">
              <a:xfrm>
                <a:off x="1503508" y="972295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1475155" y="992421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p4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010400" y="5557284"/>
            <a:ext cx="1199075" cy="566928"/>
            <a:chOff x="3007241" y="1447800"/>
            <a:chExt cx="1199075" cy="566928"/>
          </a:xfrm>
        </p:grpSpPr>
        <p:grpSp>
          <p:nvGrpSpPr>
            <p:cNvPr id="54" name="Group 53"/>
            <p:cNvGrpSpPr/>
            <p:nvPr/>
          </p:nvGrpSpPr>
          <p:grpSpPr>
            <a:xfrm>
              <a:off x="3007241" y="1529316"/>
              <a:ext cx="658444" cy="401379"/>
              <a:chOff x="1483241" y="1034318"/>
              <a:chExt cx="658444" cy="401379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1511594" y="1034318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483241" y="1054444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p5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7584559" y="6126480"/>
            <a:ext cx="1208921" cy="566928"/>
            <a:chOff x="3007241" y="1442838"/>
            <a:chExt cx="1208921" cy="566928"/>
          </a:xfrm>
        </p:grpSpPr>
        <p:grpSp>
          <p:nvGrpSpPr>
            <p:cNvPr id="59" name="Group 58"/>
            <p:cNvGrpSpPr/>
            <p:nvPr/>
          </p:nvGrpSpPr>
          <p:grpSpPr>
            <a:xfrm>
              <a:off x="3007241" y="1529316"/>
              <a:ext cx="658444" cy="401379"/>
              <a:chOff x="1483241" y="1034318"/>
              <a:chExt cx="658444" cy="401379"/>
            </a:xfrm>
          </p:grpSpPr>
          <p:sp>
            <p:nvSpPr>
              <p:cNvPr id="61" name="Oval 60"/>
              <p:cNvSpPr/>
              <p:nvPr/>
            </p:nvSpPr>
            <p:spPr bwMode="auto">
              <a:xfrm>
                <a:off x="1511594" y="1034318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483241" y="1054444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p6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60" name="Rectangle 59"/>
            <p:cNvSpPr/>
            <p:nvPr/>
          </p:nvSpPr>
          <p:spPr bwMode="auto">
            <a:xfrm>
              <a:off x="3594370" y="1442838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>
            <a:off x="5181600" y="954980"/>
            <a:ext cx="1371600" cy="1171090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Infeasible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=0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m=13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 1</a:t>
            </a:r>
            <a:endParaRPr lang="en-US" altLang="en-US" sz="1600" b="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798289" y="2121408"/>
            <a:ext cx="1371600" cy="575029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=2</a:t>
            </a:r>
          </a:p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m=1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352800" y="2695566"/>
            <a:ext cx="1810512" cy="2286000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infeasible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=2, y=2000 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Infeasible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infeasible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m=2</a:t>
            </a:r>
            <a:r>
              <a:rPr lang="en-US" altLang="en-US" sz="1600" b="0" dirty="0">
                <a:latin typeface="Verdana" charset="0"/>
                <a:ea typeface="Verdana" charset="0"/>
                <a:cs typeface="Verdana" charset="0"/>
              </a:rPr>
              <a:t>, 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y=2016 </a:t>
            </a:r>
            <a:endParaRPr lang="en-US" altLang="en-US" sz="1600" b="0" dirty="0">
              <a:latin typeface="Verdana" charset="0"/>
              <a:ea typeface="Verdana" charset="0"/>
              <a:cs typeface="Verdana" charset="0"/>
            </a:endParaRP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>
                <a:latin typeface="Verdana" charset="0"/>
                <a:ea typeface="Verdana" charset="0"/>
                <a:cs typeface="Verdana" charset="0"/>
              </a:rPr>
              <a:t>m=2, 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y=2100 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>
                <a:latin typeface="Verdana" charset="0"/>
                <a:ea typeface="Verdana" charset="0"/>
                <a:cs typeface="Verdana" charset="0"/>
              </a:rPr>
              <a:t>m=2, 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y=2017</a:t>
            </a:r>
          </a:p>
          <a:p>
            <a:pPr marL="63500" lvl="2" fontAlgn="auto">
              <a:lnSpc>
                <a:spcPct val="90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infeasible   </a:t>
            </a:r>
          </a:p>
        </p:txBody>
      </p:sp>
      <p:sp>
        <p:nvSpPr>
          <p:cNvPr id="66" name="Rectangle 65"/>
          <p:cNvSpPr/>
          <p:nvPr/>
        </p:nvSpPr>
        <p:spPr>
          <a:xfrm>
            <a:off x="5029200" y="4970933"/>
            <a:ext cx="1371600" cy="575029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=3</a:t>
            </a:r>
          </a:p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m=8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606903" y="5523826"/>
            <a:ext cx="1371600" cy="575029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=3</a:t>
            </a:r>
          </a:p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6223592" y="6097984"/>
            <a:ext cx="1371600" cy="575029"/>
          </a:xfrm>
          <a:prstGeom prst="rect">
            <a:avLst/>
          </a:prstGeom>
          <a:solidFill>
            <a:srgbClr val="A6FCA9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</a:t>
            </a: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=8</a:t>
            </a:r>
          </a:p>
          <a:p>
            <a:pPr marL="63500" lvl="2" fontAlgn="auto">
              <a:lnSpc>
                <a:spcPct val="8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latin typeface="Verdana" charset="0"/>
                <a:ea typeface="Verdana" charset="0"/>
                <a:cs typeface="Verdana" charset="0"/>
              </a:rPr>
              <a:t>m=9</a:t>
            </a:r>
          </a:p>
        </p:txBody>
      </p:sp>
      <p:sp>
        <p:nvSpPr>
          <p:cNvPr id="69" name="Content Placeholder 22"/>
          <p:cNvSpPr txBox="1">
            <a:spLocks/>
          </p:cNvSpPr>
          <p:nvPr/>
        </p:nvSpPr>
        <p:spPr>
          <a:xfrm>
            <a:off x="152400" y="2819400"/>
            <a:ext cx="24384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6553200" y="1981200"/>
            <a:ext cx="616689" cy="518262"/>
          </a:xfrm>
          <a:prstGeom prst="bentConnector3">
            <a:avLst>
              <a:gd name="adj1" fmla="val 146552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/>
          <p:nvPr/>
        </p:nvCxnSpPr>
        <p:spPr>
          <a:xfrm rot="10800000" flipH="1" flipV="1">
            <a:off x="5029199" y="5162106"/>
            <a:ext cx="577703" cy="552893"/>
          </a:xfrm>
          <a:prstGeom prst="bentConnector3">
            <a:avLst>
              <a:gd name="adj1" fmla="val -39571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/>
          <p:nvPr/>
        </p:nvCxnSpPr>
        <p:spPr>
          <a:xfrm>
            <a:off x="5029199" y="5374757"/>
            <a:ext cx="1194393" cy="858327"/>
          </a:xfrm>
          <a:prstGeom prst="bentConnector3">
            <a:avLst>
              <a:gd name="adj1" fmla="val -31898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Elbow Connector 80"/>
          <p:cNvCxnSpPr/>
          <p:nvPr/>
        </p:nvCxnSpPr>
        <p:spPr>
          <a:xfrm flipH="1">
            <a:off x="7010400" y="2286000"/>
            <a:ext cx="159489" cy="822960"/>
          </a:xfrm>
          <a:prstGeom prst="bentConnector3">
            <a:avLst>
              <a:gd name="adj1" fmla="val -276665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799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91440" y="694944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Applying CACC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848073"/>
              </p:ext>
            </p:extLst>
          </p:nvPr>
        </p:nvGraphicFramePr>
        <p:xfrm>
          <a:off x="2936661" y="914400"/>
          <a:ext cx="4530939" cy="14076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695158"/>
                <a:gridCol w="707572"/>
                <a:gridCol w="888997"/>
                <a:gridCol w="76200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7282395"/>
              </p:ext>
            </p:extLst>
          </p:nvPr>
        </p:nvGraphicFramePr>
        <p:xfrm>
          <a:off x="2936661" y="2438400"/>
          <a:ext cx="5292939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0139"/>
                <a:gridCol w="33528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(2,4)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(3,4)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215056"/>
              </p:ext>
            </p:extLst>
          </p:nvPr>
        </p:nvGraphicFramePr>
        <p:xfrm>
          <a:off x="2936661" y="4683389"/>
          <a:ext cx="52929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0139"/>
                <a:gridCol w="33528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15058"/>
              </p:ext>
            </p:extLst>
          </p:nvPr>
        </p:nvGraphicFramePr>
        <p:xfrm>
          <a:off x="2936661" y="3733800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sp>
        <p:nvSpPr>
          <p:cNvPr id="12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398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26581" y="694944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Applying CACC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256091"/>
              </p:ext>
            </p:extLst>
          </p:nvPr>
        </p:nvGraphicFramePr>
        <p:xfrm>
          <a:off x="2743201" y="914400"/>
          <a:ext cx="6172200" cy="2553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799"/>
                <a:gridCol w="685800"/>
                <a:gridCol w="685800"/>
                <a:gridCol w="685800"/>
                <a:gridCol w="762000"/>
                <a:gridCol w="914400"/>
                <a:gridCol w="914400"/>
                <a:gridCol w="83820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270881"/>
              </p:ext>
            </p:extLst>
          </p:nvPr>
        </p:nvGraphicFramePr>
        <p:xfrm>
          <a:off x="2716619" y="3657600"/>
          <a:ext cx="6198781" cy="13655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3760"/>
                <a:gridCol w="427502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(2,6), (2,7), (2,8), (3,6), (3,7), (3,8), (4,6), (4,7), (4,8)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(5,7)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(5,6)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12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218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685800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Applying CACC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775962"/>
              </p:ext>
            </p:extLst>
          </p:nvPr>
        </p:nvGraphicFramePr>
        <p:xfrm>
          <a:off x="2936661" y="3692789"/>
          <a:ext cx="52929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0139"/>
                <a:gridCol w="33528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94542"/>
              </p:ext>
            </p:extLst>
          </p:nvPr>
        </p:nvGraphicFramePr>
        <p:xfrm>
          <a:off x="2936661" y="2743200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122803"/>
              </p:ext>
            </p:extLst>
          </p:nvPr>
        </p:nvGraphicFramePr>
        <p:xfrm>
          <a:off x="2936661" y="1770068"/>
          <a:ext cx="52929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0139"/>
                <a:gridCol w="33528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147159"/>
              </p:ext>
            </p:extLst>
          </p:nvPr>
        </p:nvGraphicFramePr>
        <p:xfrm>
          <a:off x="2936661" y="820479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532406"/>
              </p:ext>
            </p:extLst>
          </p:nvPr>
        </p:nvGraphicFramePr>
        <p:xfrm>
          <a:off x="2936661" y="5623682"/>
          <a:ext cx="52929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0139"/>
                <a:gridCol w="33528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242358"/>
              </p:ext>
            </p:extLst>
          </p:nvPr>
        </p:nvGraphicFramePr>
        <p:xfrm>
          <a:off x="2936661" y="4674093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sp>
        <p:nvSpPr>
          <p:cNvPr id="17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30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91440" y="694944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CACC 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2936661" y="914400"/>
          <a:ext cx="4530939" cy="14076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695158"/>
                <a:gridCol w="707572"/>
                <a:gridCol w="888997"/>
                <a:gridCol w="76200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805790"/>
              </p:ext>
            </p:extLst>
          </p:nvPr>
        </p:nvGraphicFramePr>
        <p:xfrm>
          <a:off x="2936661" y="2438400"/>
          <a:ext cx="5597738" cy="10055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6155"/>
                <a:gridCol w="2729822"/>
                <a:gridCol w="161176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(2,4)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m=0, m=1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(3,4)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m=13,</a:t>
                      </a: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m=1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65234"/>
              </p:ext>
            </p:extLst>
          </p:nvPr>
        </p:nvGraphicFramePr>
        <p:xfrm>
          <a:off x="2936661" y="4683389"/>
          <a:ext cx="5597737" cy="7192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6155"/>
                <a:gridCol w="2665184"/>
                <a:gridCol w="1676398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m=1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/>
          </p:nvPr>
        </p:nvGraphicFramePr>
        <p:xfrm>
          <a:off x="2936661" y="3733800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sp>
        <p:nvSpPr>
          <p:cNvPr id="12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7543800" y="2369805"/>
            <a:ext cx="975358" cy="3192795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57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26581" y="694944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CACC 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2743201" y="914400"/>
          <a:ext cx="6172200" cy="25532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799"/>
                <a:gridCol w="685800"/>
                <a:gridCol w="685800"/>
                <a:gridCol w="685800"/>
                <a:gridCol w="762000"/>
                <a:gridCol w="914400"/>
                <a:gridCol w="914400"/>
                <a:gridCol w="838201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134364"/>
              </p:ext>
            </p:extLst>
          </p:nvPr>
        </p:nvGraphicFramePr>
        <p:xfrm>
          <a:off x="2743200" y="3657600"/>
          <a:ext cx="6172200" cy="22433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9996"/>
                <a:gridCol w="2244436"/>
                <a:gridCol w="2917768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(2,6), (2,7), (2,8), (3,6), (3,7), (3,8), (4,6), (4,7), (4,8)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Assume:</a:t>
                      </a: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we choose (2,6)</a:t>
                      </a:r>
                    </a:p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y=2000  </a:t>
                      </a:r>
                    </a:p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y=2100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(5,7)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y=2016  </a:t>
                      </a:r>
                    </a:p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y=2017</a:t>
                      </a:r>
                      <a:endParaRPr lang="en-US" sz="1600" dirty="0" smtClean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(5,6)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y=2016  </a:t>
                      </a:r>
                    </a:p>
                    <a:p>
                      <a:pPr marL="17463" indent="0" algn="ctr">
                        <a:lnSpc>
                          <a:spcPct val="90000"/>
                        </a:lnSpc>
                        <a:tabLst/>
                      </a:pPr>
                      <a:r>
                        <a:rPr lang="en-US" sz="1600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m=2, y=2100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15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7620000" y="4495800"/>
            <a:ext cx="620940" cy="329184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7620000" y="5614416"/>
            <a:ext cx="620940" cy="329184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7620000" y="4824062"/>
            <a:ext cx="620940" cy="329184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620000" y="5340096"/>
            <a:ext cx="620940" cy="329184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78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685800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CACC (Test Cases)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669746"/>
              </p:ext>
            </p:extLst>
          </p:nvPr>
        </p:nvGraphicFramePr>
        <p:xfrm>
          <a:off x="2936661" y="2796799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227587"/>
              </p:ext>
            </p:extLst>
          </p:nvPr>
        </p:nvGraphicFramePr>
        <p:xfrm>
          <a:off x="2936661" y="1770068"/>
          <a:ext cx="59787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1539"/>
                <a:gridCol w="2514600"/>
                <a:gridCol w="17526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m=3, m=8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2936661" y="820479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34084"/>
              </p:ext>
            </p:extLst>
          </p:nvPr>
        </p:nvGraphicFramePr>
        <p:xfrm>
          <a:off x="2936661" y="4727692"/>
          <a:ext cx="3073780" cy="834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2053"/>
                <a:gridCol w="695158"/>
                <a:gridCol w="707572"/>
                <a:gridCol w="888997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p_c9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noFill/>
                  </a:tcPr>
                </a:tc>
              </a:tr>
            </a:tbl>
          </a:graphicData>
        </a:graphic>
      </p:graphicFrame>
      <p:sp>
        <p:nvSpPr>
          <p:cNvPr id="16" name="Content Placeholder 22"/>
          <p:cNvSpPr txBox="1">
            <a:spLocks/>
          </p:cNvSpPr>
          <p:nvPr/>
        </p:nvSpPr>
        <p:spPr>
          <a:xfrm>
            <a:off x="76200" y="2819400"/>
            <a:ext cx="2514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4921763"/>
              </p:ext>
            </p:extLst>
          </p:nvPr>
        </p:nvGraphicFramePr>
        <p:xfrm>
          <a:off x="2936661" y="3747724"/>
          <a:ext cx="59787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1539"/>
                <a:gridCol w="2514600"/>
                <a:gridCol w="17526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m=3, m=4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264800"/>
              </p:ext>
            </p:extLst>
          </p:nvPr>
        </p:nvGraphicFramePr>
        <p:xfrm>
          <a:off x="2936661" y="5682850"/>
          <a:ext cx="5978739" cy="54851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11539"/>
                <a:gridCol w="2514600"/>
                <a:gridCol w="1752600"/>
              </a:tblGrid>
              <a:tr h="14984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Major clause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Set</a:t>
                      </a:r>
                      <a:r>
                        <a:rPr lang="en-US" sz="1600" b="1" baseline="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 of possible tests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Test inputs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(1,2)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m=8, m=9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20" name="Oval 19"/>
          <p:cNvSpPr/>
          <p:nvPr/>
        </p:nvSpPr>
        <p:spPr bwMode="auto">
          <a:xfrm>
            <a:off x="7391400" y="1965940"/>
            <a:ext cx="620940" cy="395176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7391400" y="3943595"/>
            <a:ext cx="620940" cy="395176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8050618" y="1965940"/>
            <a:ext cx="620940" cy="395176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429678" y="5867400"/>
            <a:ext cx="620940" cy="395176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989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9144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z="3600" dirty="0" smtClean="0"/>
              <a:t>Structural </a:t>
            </a:r>
            <a:r>
              <a:rPr lang="en-US" sz="3600" smtClean="0"/>
              <a:t>Logic Coverage for Source Code</a:t>
            </a:r>
            <a:endParaRPr lang="en-US" sz="3600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72983"/>
            <a:ext cx="8763000" cy="4665817"/>
          </a:xfrm>
        </p:spPr>
        <p:txBody>
          <a:bodyPr>
            <a:normAutofit/>
          </a:bodyPr>
          <a:lstStyle/>
          <a:p>
            <a:pPr marL="298450" lvl="1" indent="-298450">
              <a:lnSpc>
                <a:spcPct val="95000"/>
              </a:lnSpc>
              <a:spcBef>
                <a:spcPts val="22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00"/>
                </a:solidFill>
              </a:rPr>
              <a:t>Aim</a:t>
            </a:r>
            <a:r>
              <a:rPr lang="en-US" sz="2200" dirty="0" smtClean="0"/>
              <a:t>: to identify test requirements (and then test cases for them) according to predicates and clauses found in source code</a:t>
            </a:r>
          </a:p>
          <a:p>
            <a:pPr marL="298450" lvl="1" indent="-298450">
              <a:lnSpc>
                <a:spcPct val="95000"/>
              </a:lnSpc>
              <a:spcBef>
                <a:spcPts val="22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00"/>
                </a:solidFill>
              </a:rPr>
              <a:t>Clauses and predicates</a:t>
            </a:r>
            <a:r>
              <a:rPr lang="en-US" sz="2200" dirty="0" smtClean="0"/>
              <a:t>: identified in connection with logical operators defined by the programming language under test</a:t>
            </a:r>
          </a:p>
          <a:p>
            <a:pPr marL="298450" lvl="1" indent="-298450">
              <a:lnSpc>
                <a:spcPct val="95000"/>
              </a:lnSpc>
              <a:spcBef>
                <a:spcPts val="22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00"/>
                </a:solidFill>
              </a:rPr>
              <a:t>Reachability predicates</a:t>
            </a:r>
            <a:r>
              <a:rPr lang="en-US" sz="2200" dirty="0" smtClean="0"/>
              <a:t>: need to be derived to ensure proper evaluation of each predicate (in line with program flow)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20680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6400800" y="0"/>
            <a:ext cx="2743200" cy="914400"/>
          </a:xfrm>
        </p:spPr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87" y="76200"/>
            <a:ext cx="6332313" cy="6324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5975666"/>
            <a:ext cx="4565650" cy="80613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3" name="Content Placeholder 22"/>
          <p:cNvSpPr txBox="1">
            <a:spLocks/>
          </p:cNvSpPr>
          <p:nvPr/>
        </p:nvSpPr>
        <p:spPr>
          <a:xfrm>
            <a:off x="6493835" y="990600"/>
            <a:ext cx="2514600" cy="533400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2000" b="0" dirty="0" smtClean="0">
                <a:solidFill>
                  <a:srgbClr val="FFFFFF"/>
                </a:solidFill>
              </a:rPr>
              <a:t>Identify </a:t>
            </a: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Reachability predicates</a:t>
            </a: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TRs and test cases that satisfy PC</a:t>
            </a: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TRs and test cases that </a:t>
            </a:r>
            <a:r>
              <a:rPr lang="en-US" sz="1800" b="0" dirty="0">
                <a:solidFill>
                  <a:srgbClr val="FFFFFF"/>
                </a:solidFill>
              </a:rPr>
              <a:t>satisfy </a:t>
            </a:r>
            <a:r>
              <a:rPr lang="en-US" sz="1800" b="0" dirty="0" smtClean="0">
                <a:solidFill>
                  <a:srgbClr val="FFFFFF"/>
                </a:solidFill>
              </a:rPr>
              <a:t>CC</a:t>
            </a:r>
            <a:endParaRPr lang="en-US" sz="1800" b="0" dirty="0">
              <a:solidFill>
                <a:srgbClr val="FFFFFF"/>
              </a:solidFill>
            </a:endParaRP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Determination predicates (compute and simplify)</a:t>
            </a: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TRs and test cases that satisfy CACC (or RACC)</a:t>
            </a:r>
          </a:p>
          <a:p>
            <a:pPr marL="285750" lvl="1" indent="-285750" fontAlgn="auto">
              <a:lnSpc>
                <a:spcPct val="8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1800" b="0" dirty="0" smtClean="0">
                <a:solidFill>
                  <a:srgbClr val="FFFFFF"/>
                </a:solidFill>
              </a:rPr>
              <a:t>Infeasible requirements (if possible)</a:t>
            </a:r>
            <a:endParaRPr lang="en-US" sz="1800" b="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290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Note: Side Effects in Predicates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72983"/>
            <a:ext cx="8915400" cy="5427817"/>
          </a:xfrm>
        </p:spPr>
        <p:txBody>
          <a:bodyPr>
            <a:normAutofit/>
          </a:bodyPr>
          <a:lstStyle/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If a predicate contains the same clause twice, and a cause in between has a side effect that can change the value of the clause that appears twice, the test values get much harder to create</a:t>
            </a:r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400" dirty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400" dirty="0" smtClean="0"/>
          </a:p>
          <a:p>
            <a:pPr marL="687388" lvl="1" indent="-279400">
              <a:lnSpc>
                <a:spcPct val="95000"/>
              </a:lnSpc>
              <a:spcBef>
                <a:spcPts val="0"/>
              </a:spcBef>
              <a:tabLst>
                <a:tab pos="3197225" algn="l"/>
              </a:tabLst>
            </a:pPr>
            <a:r>
              <a:rPr lang="en-US" sz="2000" dirty="0" smtClean="0"/>
              <a:t>Check A, then check B</a:t>
            </a:r>
          </a:p>
          <a:p>
            <a:pPr marL="687388" lvl="1" indent="-27940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000" dirty="0" smtClean="0"/>
              <a:t>If B is false, then A is checked again</a:t>
            </a:r>
          </a:p>
          <a:p>
            <a:pPr marL="687388" lvl="1" indent="-27940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000" dirty="0" smtClean="0"/>
              <a:t>Suppose B is a method call that has a side effect of changing the value of A</a:t>
            </a:r>
          </a:p>
          <a:p>
            <a:pPr marL="687388" lvl="1" indent="-27940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No clear answer – how to write the test to control two different values of A in the same predicate </a:t>
            </a:r>
          </a:p>
          <a:p>
            <a:pPr marL="572770" lvl="2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8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22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800" dirty="0"/>
          </a:p>
        </p:txBody>
      </p:sp>
      <p:sp>
        <p:nvSpPr>
          <p:cNvPr id="4" name="Content Placeholder 22"/>
          <p:cNvSpPr txBox="1">
            <a:spLocks/>
          </p:cNvSpPr>
          <p:nvPr/>
        </p:nvSpPr>
        <p:spPr>
          <a:xfrm>
            <a:off x="2895600" y="2438400"/>
            <a:ext cx="3200400" cy="4572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463" indent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2000" dirty="0">
                <a:solidFill>
                  <a:schemeClr val="tx1"/>
                </a:solidFill>
              </a:rPr>
              <a:t>p = </a:t>
            </a:r>
            <a:r>
              <a:rPr lang="en-US" altLang="en-US" sz="2000" dirty="0" smtClean="0">
                <a:solidFill>
                  <a:schemeClr val="tx1"/>
                </a:solidFill>
              </a:rPr>
              <a:t>A &amp;&amp; (B || A)</a:t>
            </a:r>
            <a:endParaRPr lang="en-US" altLang="en-US" sz="20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33400" y="5562600"/>
            <a:ext cx="8061158" cy="769441"/>
          </a:xfrm>
          <a:prstGeom prst="rect">
            <a:avLst/>
          </a:prstGeom>
          <a:solidFill>
            <a:srgbClr val="0000CC"/>
          </a:solidFill>
          <a:ln w="28575">
            <a:solidFill>
              <a:schemeClr val="tx2"/>
            </a:solidFill>
            <a:miter lim="800000"/>
            <a:headEnd/>
            <a:tailEnd/>
          </a:ln>
        </p:spPr>
        <p:txBody>
          <a:bodyPr wrap="square" anchor="ctr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2200" b="0" dirty="0" err="1" smtClean="0">
                <a:latin typeface="Verdana" charset="0"/>
                <a:ea typeface="Verdana" charset="0"/>
                <a:cs typeface="Verdana" charset="0"/>
              </a:rPr>
              <a:t>Ammann</a:t>
            </a:r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 and Offutt</a:t>
            </a:r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 </a:t>
            </a:r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suggest a social solution </a:t>
            </a:r>
            <a:endParaRPr lang="en-US" altLang="en-US" sz="2200" b="0" dirty="0" smtClean="0"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“Go </a:t>
            </a:r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ask the </a:t>
            </a:r>
            <a:r>
              <a:rPr lang="en-US" altLang="en-US" sz="2200" b="0" dirty="0" smtClean="0">
                <a:latin typeface="Verdana" charset="0"/>
                <a:ea typeface="Verdana" charset="0"/>
                <a:cs typeface="Verdana" charset="0"/>
              </a:rPr>
              <a:t>programmer”</a:t>
            </a:r>
            <a:endParaRPr lang="en-US" altLang="en-US" sz="2200" b="0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2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72983"/>
            <a:ext cx="8915400" cy="5427817"/>
          </a:xfrm>
        </p:spPr>
        <p:txBody>
          <a:bodyPr>
            <a:normAutofit/>
          </a:bodyPr>
          <a:lstStyle/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Predicates appear in decision statements (if, while, for, etc.)</a:t>
            </a:r>
            <a:endParaRPr lang="en-US" sz="2200" dirty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Most predicates have &lt;= clauses, but some program have a few predicates with many clauses</a:t>
            </a:r>
            <a:endParaRPr lang="en-US" sz="22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The hard part of applying logic criteria to source is usually resolving the </a:t>
            </a:r>
            <a:r>
              <a:rPr lang="en-US" sz="2200" dirty="0" smtClean="0">
                <a:solidFill>
                  <a:srgbClr val="FFFF00"/>
                </a:solidFill>
              </a:rPr>
              <a:t>internal variables</a:t>
            </a:r>
          </a:p>
          <a:p>
            <a:pPr marL="752475" lvl="1" indent="-27940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000" dirty="0" smtClean="0"/>
              <a:t>Sometimes setting variables requires calling other methods</a:t>
            </a:r>
            <a:endParaRPr lang="en-US" sz="22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00"/>
                </a:solidFill>
              </a:rPr>
              <a:t>Non-local variables </a:t>
            </a:r>
            <a:r>
              <a:rPr lang="en-US" sz="2200" dirty="0" smtClean="0"/>
              <a:t>(class, global, etc.) are also input variables if they are used</a:t>
            </a:r>
            <a:endParaRPr lang="en-US" sz="22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If an input variable is changed within a method, it is treated as an internal variable</a:t>
            </a:r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sz="2200" dirty="0" smtClean="0"/>
              <a:t>Avoid transformations that hide predicate structure</a:t>
            </a:r>
            <a:endParaRPr lang="en-US" sz="2200" dirty="0" smtClean="0"/>
          </a:p>
          <a:p>
            <a:pPr marL="572770" lvl="2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8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2200" dirty="0" smtClean="0"/>
          </a:p>
          <a:p>
            <a:pPr marL="298450" lvl="1" indent="-298450">
              <a:lnSpc>
                <a:spcPct val="95000"/>
              </a:lnSpc>
              <a:spcBef>
                <a:spcPts val="1000"/>
              </a:spcBef>
              <a:tabLst>
                <a:tab pos="3197225" algn="l"/>
              </a:tabLst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9969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76"/>
            <a:ext cx="9144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mtClean="0"/>
              <a:t>Logic Expressions from Source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72983"/>
            <a:ext cx="8763000" cy="5656417"/>
          </a:xfrm>
        </p:spPr>
        <p:txBody>
          <a:bodyPr>
            <a:normAutofit/>
          </a:bodyPr>
          <a:lstStyle/>
          <a:p>
            <a:pPr marL="298450" lvl="1" indent="-298450">
              <a:lnSpc>
                <a:spcPct val="95000"/>
              </a:lnSpc>
              <a:spcBef>
                <a:spcPts val="22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FF"/>
                </a:solidFill>
              </a:rPr>
              <a:t>Predicates are derived from decision statements</a:t>
            </a:r>
          </a:p>
          <a:p>
            <a:pPr marL="298450" lvl="1" indent="-298450">
              <a:lnSpc>
                <a:spcPct val="95000"/>
              </a:lnSpc>
              <a:spcBef>
                <a:spcPts val="15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FF"/>
                </a:solidFill>
              </a:rPr>
              <a:t>In programs, most predicates have &lt;=4 clauses</a:t>
            </a:r>
          </a:p>
          <a:p>
            <a:pPr marL="752475" lvl="2" indent="-301625">
              <a:lnSpc>
                <a:spcPct val="95000"/>
              </a:lnSpc>
              <a:spcBef>
                <a:spcPts val="500"/>
              </a:spcBef>
              <a:tabLst>
                <a:tab pos="3197225" algn="l"/>
              </a:tabLst>
            </a:pPr>
            <a:r>
              <a:rPr lang="en-US" dirty="0" smtClean="0">
                <a:solidFill>
                  <a:srgbClr val="FFFFFF"/>
                </a:solidFill>
              </a:rPr>
              <a:t>Keep predicates simple</a:t>
            </a:r>
          </a:p>
          <a:p>
            <a:pPr marL="298450" lvl="1" indent="-298450">
              <a:lnSpc>
                <a:spcPct val="95000"/>
              </a:lnSpc>
              <a:spcBef>
                <a:spcPts val="15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FF"/>
                </a:solidFill>
              </a:rPr>
              <a:t>When a predicate only has one clause, </a:t>
            </a:r>
            <a:r>
              <a:rPr lang="en-US" sz="2200" dirty="0" err="1" smtClean="0">
                <a:solidFill>
                  <a:srgbClr val="FFFFFF"/>
                </a:solidFill>
              </a:rPr>
              <a:t>CoC</a:t>
            </a:r>
            <a:r>
              <a:rPr lang="en-US" sz="2200" dirty="0" smtClean="0">
                <a:solidFill>
                  <a:srgbClr val="FFFFFF"/>
                </a:solidFill>
              </a:rPr>
              <a:t>, ACC, ICC, and CC all collapse to PC</a:t>
            </a:r>
          </a:p>
          <a:p>
            <a:pPr marL="298450" lvl="1" indent="-298450">
              <a:lnSpc>
                <a:spcPct val="95000"/>
              </a:lnSpc>
              <a:spcBef>
                <a:spcPts val="1500"/>
              </a:spcBef>
              <a:tabLst>
                <a:tab pos="3197225" algn="l"/>
              </a:tabLst>
            </a:pPr>
            <a:r>
              <a:rPr lang="en-US" sz="2200" dirty="0" smtClean="0">
                <a:solidFill>
                  <a:srgbClr val="FFFFFF"/>
                </a:solidFill>
              </a:rPr>
              <a:t>Applying logic criteria to program source is hard because of reachability and controllability: </a:t>
            </a:r>
          </a:p>
          <a:p>
            <a:pPr marL="572770" lvl="2" indent="-298450">
              <a:lnSpc>
                <a:spcPct val="9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dirty="0" smtClean="0">
                <a:solidFill>
                  <a:srgbClr val="FFFF00"/>
                </a:solidFill>
              </a:rPr>
              <a:t>Reachability</a:t>
            </a:r>
            <a:r>
              <a:rPr lang="en-US" dirty="0" smtClean="0"/>
              <a:t>: must </a:t>
            </a:r>
            <a:r>
              <a:rPr lang="en-US" dirty="0" smtClean="0">
                <a:solidFill>
                  <a:srgbClr val="FFFF00"/>
                </a:solidFill>
              </a:rPr>
              <a:t>get to </a:t>
            </a:r>
            <a:r>
              <a:rPr lang="en-US" dirty="0" smtClean="0"/>
              <a:t>the predicate / statement that we are applying the criteria on</a:t>
            </a:r>
            <a:endParaRPr lang="en-US" dirty="0" smtClean="0">
              <a:solidFill>
                <a:srgbClr val="FFFF00"/>
              </a:solidFill>
            </a:endParaRPr>
          </a:p>
          <a:p>
            <a:pPr marL="572770" lvl="2" indent="-298450">
              <a:lnSpc>
                <a:spcPct val="9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dirty="0" smtClean="0">
                <a:solidFill>
                  <a:srgbClr val="FFFF00"/>
                </a:solidFill>
              </a:rPr>
              <a:t>Controllability</a:t>
            </a:r>
            <a:r>
              <a:rPr lang="en-US" dirty="0" smtClean="0"/>
              <a:t>: must </a:t>
            </a:r>
            <a:r>
              <a:rPr lang="en-US" dirty="0" smtClean="0">
                <a:solidFill>
                  <a:srgbClr val="FFFF00"/>
                </a:solidFill>
              </a:rPr>
              <a:t>find input values </a:t>
            </a:r>
            <a:r>
              <a:rPr lang="en-US" dirty="0" smtClean="0"/>
              <a:t>that indirectly assign values to the variables in the predicates</a:t>
            </a:r>
          </a:p>
          <a:p>
            <a:pPr marL="572770" lvl="2" indent="-298450">
              <a:lnSpc>
                <a:spcPct val="90000"/>
              </a:lnSpc>
              <a:spcBef>
                <a:spcPts val="1000"/>
              </a:spcBef>
              <a:tabLst>
                <a:tab pos="3197225" algn="l"/>
              </a:tabLst>
            </a:pPr>
            <a:r>
              <a:rPr lang="en-US" dirty="0" smtClean="0">
                <a:solidFill>
                  <a:srgbClr val="FFFF00"/>
                </a:solidFill>
              </a:rPr>
              <a:t>Internal variables</a:t>
            </a:r>
            <a:r>
              <a:rPr lang="en-US" dirty="0" smtClean="0"/>
              <a:t>: variables in the predicates that are not inputs to the program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336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 smtClean="0"/>
              <a:t>Example: </a:t>
            </a:r>
            <a:r>
              <a:rPr lang="en-US" sz="3800" smtClean="0"/>
              <a:t>Predicates and Clauses</a:t>
            </a:r>
            <a:endParaRPr lang="en-US" sz="3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48341"/>
            <a:ext cx="8839200" cy="5857259"/>
          </a:xfrm>
          <a:prstGeom prst="rect">
            <a:avLst/>
          </a:prstGeom>
        </p:spPr>
      </p:pic>
      <p:sp>
        <p:nvSpPr>
          <p:cNvPr id="6" name="Content Placeholder 22"/>
          <p:cNvSpPr txBox="1">
            <a:spLocks/>
          </p:cNvSpPr>
          <p:nvPr/>
        </p:nvSpPr>
        <p:spPr>
          <a:xfrm>
            <a:off x="5486400" y="3362941"/>
            <a:ext cx="3124200" cy="25908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95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95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8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800" b="0" dirty="0" smtClean="0">
              <a:solidFill>
                <a:schemeClr val="tx1"/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914400" y="1076941"/>
            <a:ext cx="896112" cy="579120"/>
            <a:chOff x="914400" y="990600"/>
            <a:chExt cx="896112" cy="579120"/>
          </a:xfrm>
        </p:grpSpPr>
        <p:sp>
          <p:nvSpPr>
            <p:cNvPr id="7" name="Rectangle 6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914400" y="990600"/>
              <a:ext cx="843501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c1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126633" y="1076941"/>
            <a:ext cx="859536" cy="579120"/>
            <a:chOff x="950976" y="990600"/>
            <a:chExt cx="859536" cy="579120"/>
          </a:xfrm>
        </p:grpSpPr>
        <p:sp>
          <p:nvSpPr>
            <p:cNvPr id="13" name="Rectangle 12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52642" y="990600"/>
              <a:ext cx="843501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c2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50976" y="1905000"/>
            <a:ext cx="1335024" cy="355482"/>
            <a:chOff x="950976" y="1251421"/>
            <a:chExt cx="1335024" cy="355482"/>
          </a:xfrm>
        </p:grpSpPr>
        <p:sp>
          <p:nvSpPr>
            <p:cNvPr id="16" name="Rectangle 15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442499" y="1251421"/>
              <a:ext cx="843501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c3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52638" y="2165512"/>
            <a:ext cx="1548264" cy="579120"/>
            <a:chOff x="950976" y="990600"/>
            <a:chExt cx="867342" cy="579120"/>
          </a:xfrm>
        </p:grpSpPr>
        <p:sp>
          <p:nvSpPr>
            <p:cNvPr id="19" name="Rectangle 18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45786" y="990600"/>
              <a:ext cx="472532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c4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353163" y="2165512"/>
            <a:ext cx="1300338" cy="579120"/>
            <a:chOff x="950976" y="990600"/>
            <a:chExt cx="863054" cy="579120"/>
          </a:xfrm>
        </p:grpSpPr>
        <p:sp>
          <p:nvSpPr>
            <p:cNvPr id="22" name="Rectangle 21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54186" y="990600"/>
              <a:ext cx="559844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c5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4981151" y="2165512"/>
            <a:ext cx="1572048" cy="579120"/>
            <a:chOff x="950976" y="990600"/>
            <a:chExt cx="859536" cy="579120"/>
          </a:xfrm>
        </p:grpSpPr>
        <p:sp>
          <p:nvSpPr>
            <p:cNvPr id="25" name="Rectangle 24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310553" y="990600"/>
              <a:ext cx="461194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c6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914400" y="3537113"/>
            <a:ext cx="874341" cy="579120"/>
            <a:chOff x="936171" y="990600"/>
            <a:chExt cx="874341" cy="579120"/>
          </a:xfrm>
        </p:grpSpPr>
        <p:sp>
          <p:nvSpPr>
            <p:cNvPr id="28" name="Rectangle 27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936171" y="990600"/>
              <a:ext cx="843501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c7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06649" y="4103169"/>
            <a:ext cx="1295038" cy="579120"/>
            <a:chOff x="950976" y="990600"/>
            <a:chExt cx="859536" cy="579120"/>
          </a:xfrm>
        </p:grpSpPr>
        <p:sp>
          <p:nvSpPr>
            <p:cNvPr id="31" name="Rectangle 30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192867" y="990600"/>
              <a:ext cx="559844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c8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958306" y="5191741"/>
            <a:ext cx="1295038" cy="579120"/>
            <a:chOff x="950976" y="990600"/>
            <a:chExt cx="859536" cy="57912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950976" y="1295400"/>
              <a:ext cx="859536" cy="274320"/>
            </a:xfrm>
            <a:prstGeom prst="rect">
              <a:avLst/>
            </a:prstGeom>
            <a:noFill/>
            <a:ln w="19050">
              <a:solidFill>
                <a:srgbClr val="00B05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192867" y="990600"/>
              <a:ext cx="559844" cy="3554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387350" lvl="2" indent="0" algn="ctr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rPr>
                <a:t>c9</a:t>
              </a:r>
              <a:endParaRPr lang="en-US" altLang="en-US" sz="1800" b="0" dirty="0">
                <a:solidFill>
                  <a:schemeClr val="accent5">
                    <a:lumMod val="75000"/>
                  </a:schemeClr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27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Exercise: Applying </a:t>
            </a:r>
            <a:r>
              <a:rPr lang="en-US" sz="3600" dirty="0" smtClean="0"/>
              <a:t>PC, CC, and </a:t>
            </a:r>
            <a:r>
              <a:rPr lang="en-US" sz="3600" dirty="0" err="1" smtClean="0"/>
              <a:t>CoC</a:t>
            </a:r>
            <a:endParaRPr lang="en-US" sz="3600" dirty="0"/>
          </a:p>
        </p:txBody>
      </p:sp>
      <p:grpSp>
        <p:nvGrpSpPr>
          <p:cNvPr id="3" name="Group 2"/>
          <p:cNvGrpSpPr/>
          <p:nvPr/>
        </p:nvGrpSpPr>
        <p:grpSpPr>
          <a:xfrm>
            <a:off x="152400" y="848341"/>
            <a:ext cx="8839200" cy="5857259"/>
            <a:chOff x="152400" y="762000"/>
            <a:chExt cx="8839200" cy="58572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" y="762000"/>
              <a:ext cx="8839200" cy="5857259"/>
            </a:xfrm>
            <a:prstGeom prst="rect">
              <a:avLst/>
            </a:prstGeom>
          </p:spPr>
        </p:pic>
        <p:sp>
          <p:nvSpPr>
            <p:cNvPr id="6" name="Content Placeholder 22"/>
            <p:cNvSpPr txBox="1">
              <a:spLocks/>
            </p:cNvSpPr>
            <p:nvPr/>
          </p:nvSpPr>
          <p:spPr>
            <a:xfrm>
              <a:off x="5486400" y="3276600"/>
              <a:ext cx="3124200" cy="25908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txBody>
            <a:bodyPr vert="horz" lIns="91440" tIns="45720" rIns="91440" bIns="45720" rtlCol="0" anchor="ctr">
              <a:norm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1" indent="0" fontAlgn="auto">
                <a:lnSpc>
                  <a:spcPct val="95000"/>
                </a:lnSpc>
                <a:spcBef>
                  <a:spcPts val="10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</a:rPr>
                <a:t>Predicates and clauses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p1 = c1 || c2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p2 = c3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p3 = c4 || (c5 &amp;&amp; c6)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p4 = c7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p5 = c8</a:t>
              </a:r>
            </a:p>
            <a:p>
              <a:pPr marL="387350" lvl="2" indent="0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sz="1800" b="0" dirty="0" smtClean="0">
                  <a:solidFill>
                    <a:schemeClr val="tx1"/>
                  </a:solidFill>
                  <a:cs typeface="Times New Roman" pitchFamily="18" charset="0"/>
                </a:rPr>
                <a:t>p6 = c9</a:t>
              </a:r>
              <a:endParaRPr lang="en-US" sz="1800" b="0" dirty="0" smtClean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914400" y="990600"/>
              <a:ext cx="896112" cy="579120"/>
              <a:chOff x="914400" y="990600"/>
              <a:chExt cx="896112" cy="579120"/>
            </a:xfrm>
          </p:grpSpPr>
          <p:sp>
            <p:nvSpPr>
              <p:cNvPr id="7" name="Rectangle 6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914400" y="990600"/>
                <a:ext cx="843501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c1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2126633" y="990600"/>
              <a:ext cx="859536" cy="579120"/>
              <a:chOff x="950976" y="990600"/>
              <a:chExt cx="859536" cy="579120"/>
            </a:xfrm>
          </p:grpSpPr>
          <p:sp>
            <p:nvSpPr>
              <p:cNvPr id="13" name="Rectangle 12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952642" y="990600"/>
                <a:ext cx="843501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c2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950976" y="1818659"/>
              <a:ext cx="1335024" cy="355482"/>
              <a:chOff x="950976" y="1296144"/>
              <a:chExt cx="1335024" cy="355482"/>
            </a:xfrm>
          </p:grpSpPr>
          <p:sp>
            <p:nvSpPr>
              <p:cNvPr id="16" name="Rectangle 15"/>
              <p:cNvSpPr/>
              <p:nvPr/>
            </p:nvSpPr>
            <p:spPr bwMode="auto">
              <a:xfrm>
                <a:off x="950976" y="1340123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442499" y="1296144"/>
                <a:ext cx="843501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c3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1352638" y="2079171"/>
              <a:ext cx="1548264" cy="579120"/>
              <a:chOff x="950976" y="990600"/>
              <a:chExt cx="867342" cy="579120"/>
            </a:xfrm>
          </p:grpSpPr>
          <p:sp>
            <p:nvSpPr>
              <p:cNvPr id="19" name="Rectangle 18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345786" y="990600"/>
                <a:ext cx="472532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c4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3353163" y="2079171"/>
              <a:ext cx="1300338" cy="579120"/>
              <a:chOff x="950976" y="990600"/>
              <a:chExt cx="863054" cy="579120"/>
            </a:xfrm>
          </p:grpSpPr>
          <p:sp>
            <p:nvSpPr>
              <p:cNvPr id="22" name="Rectangle 21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1254186" y="990600"/>
                <a:ext cx="559844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c5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4981151" y="2079171"/>
              <a:ext cx="1572048" cy="579120"/>
              <a:chOff x="950976" y="990600"/>
              <a:chExt cx="859536" cy="579120"/>
            </a:xfrm>
          </p:grpSpPr>
          <p:sp>
            <p:nvSpPr>
              <p:cNvPr id="25" name="Rectangle 24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1310553" y="990600"/>
                <a:ext cx="461194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c6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914400" y="3450772"/>
              <a:ext cx="874341" cy="579120"/>
              <a:chOff x="936171" y="990600"/>
              <a:chExt cx="874341" cy="579120"/>
            </a:xfrm>
          </p:grpSpPr>
          <p:sp>
            <p:nvSpPr>
              <p:cNvPr id="28" name="Rectangle 27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936171" y="990600"/>
                <a:ext cx="843501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c7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306649" y="4016828"/>
              <a:ext cx="1295038" cy="579120"/>
              <a:chOff x="950976" y="990600"/>
              <a:chExt cx="859536" cy="579120"/>
            </a:xfrm>
          </p:grpSpPr>
          <p:sp>
            <p:nvSpPr>
              <p:cNvPr id="31" name="Rectangle 30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192867" y="990600"/>
                <a:ext cx="559844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c8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958306" y="5105400"/>
              <a:ext cx="1295038" cy="579120"/>
              <a:chOff x="950976" y="990600"/>
              <a:chExt cx="859536" cy="579120"/>
            </a:xfrm>
          </p:grpSpPr>
          <p:sp>
            <p:nvSpPr>
              <p:cNvPr id="34" name="Rectangle 33"/>
              <p:cNvSpPr/>
              <p:nvPr/>
            </p:nvSpPr>
            <p:spPr bwMode="auto">
              <a:xfrm>
                <a:off x="950976" y="1295400"/>
                <a:ext cx="859536" cy="274320"/>
              </a:xfrm>
              <a:prstGeom prst="rect">
                <a:avLst/>
              </a:prstGeom>
              <a:noFill/>
              <a:ln w="19050">
                <a:solidFill>
                  <a:srgbClr val="00B05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2000" b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1192867" y="990600"/>
                <a:ext cx="559844" cy="3554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87350" lvl="2" indent="0" algn="ctr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800" b="0" dirty="0" smtClean="0">
                    <a:solidFill>
                      <a:schemeClr val="accent5">
                        <a:lumMod val="75000"/>
                      </a:schemeClr>
                    </a:solidFill>
                    <a:latin typeface="Verdana" charset="0"/>
                    <a:ea typeface="Verdana" charset="0"/>
                    <a:cs typeface="Verdana" charset="0"/>
                  </a:rPr>
                  <a:t>c9</a:t>
                </a:r>
                <a:endParaRPr lang="en-US" altLang="en-US" sz="1800" b="0" dirty="0">
                  <a:solidFill>
                    <a:schemeClr val="accent5">
                      <a:lumMod val="75000"/>
                    </a:schemeClr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384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990600"/>
            <a:ext cx="9022080" cy="55626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574405"/>
              </p:ext>
            </p:extLst>
          </p:nvPr>
        </p:nvGraphicFramePr>
        <p:xfrm>
          <a:off x="4648200" y="1143000"/>
          <a:ext cx="1966065" cy="52315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2858"/>
                <a:gridCol w="1063207"/>
              </a:tblGrid>
              <a:tr h="747370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80000"/>
                        </a:lnSpc>
                        <a:tabLst/>
                      </a:pPr>
                      <a:r>
                        <a:rPr lang="en-US" sz="20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</a:t>
                      </a:r>
                      <a:endParaRPr lang="en-US" sz="20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p3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p4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p5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37368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80000"/>
                        </a:lnSpc>
                        <a:tabLst/>
                      </a:pPr>
                      <a:r>
                        <a:rPr lang="en-US" altLang="en-US" sz="20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20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p6</a:t>
                      </a:r>
                      <a:endParaRPr lang="en-US" sz="20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smtClean="0"/>
              <a:t>PC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1143000" y="1066800"/>
            <a:ext cx="2895600" cy="21336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sp>
        <p:nvSpPr>
          <p:cNvPr id="66" name="Content Placeholder 22"/>
          <p:cNvSpPr txBox="1">
            <a:spLocks/>
          </p:cNvSpPr>
          <p:nvPr/>
        </p:nvSpPr>
        <p:spPr>
          <a:xfrm>
            <a:off x="1143000" y="3570515"/>
            <a:ext cx="2895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648200" y="2633472"/>
            <a:ext cx="1956816" cy="2960916"/>
            <a:chOff x="3657600" y="2633472"/>
            <a:chExt cx="1956816" cy="2960916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3657600" y="2633472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657600" y="3351930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657600" y="4135702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H="1">
              <a:off x="3657600" y="4875931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3657600" y="5594388"/>
              <a:ext cx="1956816" cy="0"/>
            </a:xfrm>
            <a:prstGeom prst="line">
              <a:avLst/>
            </a:prstGeom>
            <a:ln w="76200">
              <a:solidFill>
                <a:srgbClr val="00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2103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838200"/>
            <a:ext cx="9022080" cy="60198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 dirty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726779"/>
              </p:ext>
            </p:extLst>
          </p:nvPr>
        </p:nvGraphicFramePr>
        <p:xfrm>
          <a:off x="4572000" y="960118"/>
          <a:ext cx="1966065" cy="57454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02858"/>
                <a:gridCol w="1063207"/>
              </a:tblGrid>
              <a:tr h="559332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8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</a:t>
                      </a:r>
                      <a:endParaRPr lang="en-US" sz="18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13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14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15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16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17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  <a:tr h="288119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18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17463" indent="0" algn="r">
                        <a:lnSpc>
                          <a:spcPct val="70000"/>
                        </a:lnSpc>
                        <a:tabLst/>
                      </a:pPr>
                      <a:r>
                        <a:rPr lang="en-US" altLang="en-US" sz="1800" b="0" dirty="0" smtClean="0">
                          <a:cs typeface="Times New Roman" pitchFamily="18" charset="0"/>
                        </a:rPr>
                        <a:t>¬</a:t>
                      </a:r>
                      <a:r>
                        <a:rPr lang="en-US" sz="18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8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smtClean="0"/>
              <a:t>CC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1066800" y="1066800"/>
            <a:ext cx="2895600" cy="213360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sp>
        <p:nvSpPr>
          <p:cNvPr id="66" name="Content Placeholder 22"/>
          <p:cNvSpPr txBox="1">
            <a:spLocks/>
          </p:cNvSpPr>
          <p:nvPr/>
        </p:nvSpPr>
        <p:spPr>
          <a:xfrm>
            <a:off x="1066800" y="3570515"/>
            <a:ext cx="2895600" cy="250659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c1 = m &lt;=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c2 = m &gt; 12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c3 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m == 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c4 = y % 400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c5 = y % 4 ==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c6 = y % 100 != 0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c7 = m &lt;= 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c8 = m % 2 == 1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c9 = m % 2 == 0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106454"/>
            <a:ext cx="1956816" cy="4001738"/>
            <a:chOff x="3657600" y="2106454"/>
            <a:chExt cx="1956816" cy="4001738"/>
          </a:xfrm>
        </p:grpSpPr>
        <p:grpSp>
          <p:nvGrpSpPr>
            <p:cNvPr id="17" name="Group 16"/>
            <p:cNvGrpSpPr/>
            <p:nvPr/>
          </p:nvGrpSpPr>
          <p:grpSpPr>
            <a:xfrm>
              <a:off x="3657600" y="3803904"/>
              <a:ext cx="1956816" cy="2304288"/>
              <a:chOff x="3657599" y="2745515"/>
              <a:chExt cx="1956817" cy="2784831"/>
            </a:xfrm>
          </p:grpSpPr>
          <p:cxnSp>
            <p:nvCxnSpPr>
              <p:cNvPr id="8" name="Straight Connector 7"/>
              <p:cNvCxnSpPr/>
              <p:nvPr/>
            </p:nvCxnSpPr>
            <p:spPr>
              <a:xfrm flipH="1">
                <a:off x="3657600" y="2745515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H="1">
                <a:off x="3657599" y="345277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H="1">
                <a:off x="3657600" y="4115829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 flipH="1">
                <a:off x="3657600" y="482308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H="1">
                <a:off x="3657600" y="5530346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/>
          </p:nvGrpSpPr>
          <p:grpSpPr>
            <a:xfrm>
              <a:off x="3657600" y="2106454"/>
              <a:ext cx="1956816" cy="1146705"/>
              <a:chOff x="3657599" y="3491374"/>
              <a:chExt cx="1956817" cy="1385842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 flipH="1">
                <a:off x="3657599" y="3491374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 flipH="1">
                <a:off x="3657600" y="4191627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H="1">
                <a:off x="3657600" y="4877216"/>
                <a:ext cx="1956816" cy="0"/>
              </a:xfrm>
              <a:prstGeom prst="line">
                <a:avLst/>
              </a:prstGeom>
              <a:ln w="76200">
                <a:solidFill>
                  <a:srgbClr val="0000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935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 bwMode="auto">
          <a:xfrm>
            <a:off x="45720" y="685800"/>
            <a:ext cx="9052560" cy="6163056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06990"/>
          </a:xfrm>
        </p:spPr>
        <p:txBody>
          <a:bodyPr/>
          <a:lstStyle/>
          <a:p>
            <a:r>
              <a:rPr lang="en-US" dirty="0" smtClean="0"/>
              <a:t>Applying </a:t>
            </a:r>
            <a:r>
              <a:rPr lang="en-US" dirty="0" err="1" smtClean="0"/>
              <a:t>CoC</a:t>
            </a:r>
            <a:endParaRPr lang="en-US" dirty="0"/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76200" y="762000"/>
            <a:ext cx="2514600" cy="190500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lnSpc>
                <a:spcPct val="80000"/>
              </a:lnSpc>
              <a:spcBef>
                <a:spcPts val="10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</a:rPr>
              <a:t>Predicates and clauses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alt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p1 = c1 || c2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p2 = c3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p3 = c4 || (c5 &amp;&amp; c6)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p4 = c7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p5 = c8</a:t>
            </a:r>
          </a:p>
          <a:p>
            <a:pPr marL="387350" lvl="2" indent="0" fontAlgn="auto">
              <a:lnSpc>
                <a:spcPct val="80000"/>
              </a:lnSpc>
              <a:spcBef>
                <a:spcPts val="500"/>
              </a:spcBef>
              <a:buNone/>
              <a:tabLst>
                <a:tab pos="3197225" algn="l"/>
              </a:tabLst>
            </a:pPr>
            <a:r>
              <a:rPr lang="en-US" sz="1400" b="0" dirty="0" smtClean="0">
                <a:solidFill>
                  <a:schemeClr val="tx1"/>
                </a:solidFill>
                <a:cs typeface="Times New Roman" pitchFamily="18" charset="0"/>
              </a:rPr>
              <a:t>p6 = c9</a:t>
            </a:r>
            <a:endParaRPr lang="en-US" sz="1400" b="0" dirty="0" smtClean="0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670467"/>
              </p:ext>
            </p:extLst>
          </p:nvPr>
        </p:nvGraphicFramePr>
        <p:xfrm>
          <a:off x="2743200" y="685800"/>
          <a:ext cx="6096000" cy="60197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58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592236"/>
                <a:gridCol w="550764"/>
              </a:tblGrid>
              <a:tr h="291996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b="1" dirty="0" err="1" smtClean="0">
                          <a:latin typeface="Verdana" charset="0"/>
                          <a:ea typeface="Verdana" charset="0"/>
                          <a:cs typeface="Verdana" charset="0"/>
                        </a:rPr>
                        <a:t>tr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c1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c2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c3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c4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c5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c6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c7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c8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b="1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c9</a:t>
                      </a:r>
                      <a:endParaRPr lang="en-US" sz="1600" b="1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11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12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is-I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13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14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15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16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17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18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19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T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6390">
                <a:tc>
                  <a:txBody>
                    <a:bodyPr/>
                    <a:lstStyle/>
                    <a:p>
                      <a:pPr algn="ctr">
                        <a:lnSpc>
                          <a:spcPct val="70000"/>
                        </a:lnSpc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20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463" indent="0" algn="ctr">
                        <a:lnSpc>
                          <a:spcPct val="70000"/>
                        </a:lnSpc>
                        <a:tabLst/>
                      </a:pPr>
                      <a:r>
                        <a:rPr lang="en-US" sz="1600" dirty="0" smtClean="0">
                          <a:latin typeface="Verdana" charset="0"/>
                          <a:ea typeface="Verdana" charset="0"/>
                          <a:cs typeface="Verdana" charset="0"/>
                        </a:rPr>
                        <a:t>F</a:t>
                      </a:r>
                      <a:endParaRPr lang="en-US" sz="1600" dirty="0">
                        <a:latin typeface="Verdana" charset="0"/>
                        <a:ea typeface="Verdana" charset="0"/>
                        <a:cs typeface="Verdana" charset="0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432124" y="990599"/>
            <a:ext cx="1874520" cy="1152144"/>
            <a:chOff x="3584524" y="1447800"/>
            <a:chExt cx="1874520" cy="1152144"/>
          </a:xfrm>
        </p:grpSpPr>
        <p:grpSp>
          <p:nvGrpSpPr>
            <p:cNvPr id="18" name="Group 17"/>
            <p:cNvGrpSpPr/>
            <p:nvPr/>
          </p:nvGrpSpPr>
          <p:grpSpPr>
            <a:xfrm>
              <a:off x="4800600" y="1811734"/>
              <a:ext cx="658444" cy="401379"/>
              <a:chOff x="3276600" y="1316736"/>
              <a:chExt cx="658444" cy="401379"/>
            </a:xfrm>
          </p:grpSpPr>
          <p:sp>
            <p:nvSpPr>
              <p:cNvPr id="19" name="Oval 18"/>
              <p:cNvSpPr/>
              <p:nvPr/>
            </p:nvSpPr>
            <p:spPr bwMode="auto">
              <a:xfrm>
                <a:off x="3328416" y="1316736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276600" y="1321605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p1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3" name="Rectangle 2"/>
            <p:cNvSpPr/>
            <p:nvPr/>
          </p:nvSpPr>
          <p:spPr bwMode="auto">
            <a:xfrm>
              <a:off x="3584524" y="1447800"/>
              <a:ext cx="1225296" cy="1152144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622971" y="2133600"/>
            <a:ext cx="1320629" cy="566928"/>
            <a:chOff x="3584524" y="1447800"/>
            <a:chExt cx="1320629" cy="566928"/>
          </a:xfrm>
        </p:grpSpPr>
        <p:grpSp>
          <p:nvGrpSpPr>
            <p:cNvPr id="39" name="Group 38"/>
            <p:cNvGrpSpPr/>
            <p:nvPr/>
          </p:nvGrpSpPr>
          <p:grpSpPr>
            <a:xfrm>
              <a:off x="4246709" y="1467293"/>
              <a:ext cx="658444" cy="401379"/>
              <a:chOff x="2722709" y="972295"/>
              <a:chExt cx="658444" cy="401379"/>
            </a:xfrm>
          </p:grpSpPr>
          <p:sp>
            <p:nvSpPr>
              <p:cNvPr id="41" name="Oval 40"/>
              <p:cNvSpPr/>
              <p:nvPr/>
            </p:nvSpPr>
            <p:spPr bwMode="auto">
              <a:xfrm>
                <a:off x="2751062" y="972295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722709" y="992421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p2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260924" y="2667001"/>
            <a:ext cx="2511476" cy="2286000"/>
            <a:chOff x="3584524" y="1447800"/>
            <a:chExt cx="2511476" cy="2286000"/>
          </a:xfrm>
        </p:grpSpPr>
        <p:grpSp>
          <p:nvGrpSpPr>
            <p:cNvPr id="44" name="Group 43"/>
            <p:cNvGrpSpPr/>
            <p:nvPr/>
          </p:nvGrpSpPr>
          <p:grpSpPr>
            <a:xfrm>
              <a:off x="5437556" y="1811734"/>
              <a:ext cx="658444" cy="401379"/>
              <a:chOff x="3913556" y="1316736"/>
              <a:chExt cx="658444" cy="401379"/>
            </a:xfrm>
          </p:grpSpPr>
          <p:sp>
            <p:nvSpPr>
              <p:cNvPr id="46" name="Oval 45"/>
              <p:cNvSpPr/>
              <p:nvPr/>
            </p:nvSpPr>
            <p:spPr bwMode="auto">
              <a:xfrm>
                <a:off x="3965372" y="1316736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13556" y="1340181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p3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45" name="Rectangle 44"/>
            <p:cNvSpPr/>
            <p:nvPr/>
          </p:nvSpPr>
          <p:spPr bwMode="auto">
            <a:xfrm>
              <a:off x="3584524" y="1447800"/>
              <a:ext cx="1828800" cy="22860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504356" y="4983126"/>
            <a:ext cx="1207161" cy="566928"/>
            <a:chOff x="2999155" y="1447800"/>
            <a:chExt cx="1207161" cy="566928"/>
          </a:xfrm>
        </p:grpSpPr>
        <p:grpSp>
          <p:nvGrpSpPr>
            <p:cNvPr id="49" name="Group 48"/>
            <p:cNvGrpSpPr/>
            <p:nvPr/>
          </p:nvGrpSpPr>
          <p:grpSpPr>
            <a:xfrm>
              <a:off x="2999155" y="1467293"/>
              <a:ext cx="658444" cy="401379"/>
              <a:chOff x="1475155" y="972295"/>
              <a:chExt cx="658444" cy="401379"/>
            </a:xfrm>
          </p:grpSpPr>
          <p:sp>
            <p:nvSpPr>
              <p:cNvPr id="51" name="Oval 50"/>
              <p:cNvSpPr/>
              <p:nvPr/>
            </p:nvSpPr>
            <p:spPr bwMode="auto">
              <a:xfrm>
                <a:off x="1503508" y="972295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1475155" y="992421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p4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50" name="Rectangle 49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086600" y="5557284"/>
            <a:ext cx="1199075" cy="566928"/>
            <a:chOff x="3007241" y="1447800"/>
            <a:chExt cx="1199075" cy="566928"/>
          </a:xfrm>
        </p:grpSpPr>
        <p:grpSp>
          <p:nvGrpSpPr>
            <p:cNvPr id="54" name="Group 53"/>
            <p:cNvGrpSpPr/>
            <p:nvPr/>
          </p:nvGrpSpPr>
          <p:grpSpPr>
            <a:xfrm>
              <a:off x="3007241" y="1529316"/>
              <a:ext cx="658444" cy="401379"/>
              <a:chOff x="1483241" y="1034318"/>
              <a:chExt cx="658444" cy="401379"/>
            </a:xfrm>
          </p:grpSpPr>
          <p:sp>
            <p:nvSpPr>
              <p:cNvPr id="56" name="Oval 55"/>
              <p:cNvSpPr/>
              <p:nvPr/>
            </p:nvSpPr>
            <p:spPr bwMode="auto">
              <a:xfrm>
                <a:off x="1511594" y="1034318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483241" y="1054444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p5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 bwMode="auto">
            <a:xfrm>
              <a:off x="3584524" y="1447800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7660759" y="6126480"/>
            <a:ext cx="1208921" cy="566928"/>
            <a:chOff x="3007241" y="1442838"/>
            <a:chExt cx="1208921" cy="566928"/>
          </a:xfrm>
        </p:grpSpPr>
        <p:grpSp>
          <p:nvGrpSpPr>
            <p:cNvPr id="59" name="Group 58"/>
            <p:cNvGrpSpPr/>
            <p:nvPr/>
          </p:nvGrpSpPr>
          <p:grpSpPr>
            <a:xfrm>
              <a:off x="3007241" y="1529316"/>
              <a:ext cx="658444" cy="401379"/>
              <a:chOff x="1483241" y="1034318"/>
              <a:chExt cx="658444" cy="401379"/>
            </a:xfrm>
          </p:grpSpPr>
          <p:sp>
            <p:nvSpPr>
              <p:cNvPr id="61" name="Oval 60"/>
              <p:cNvSpPr/>
              <p:nvPr/>
            </p:nvSpPr>
            <p:spPr bwMode="auto">
              <a:xfrm>
                <a:off x="1511594" y="1034318"/>
                <a:ext cx="456838" cy="401379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FF00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rtlCol="0" anchor="ctr"/>
              <a:lstStyle/>
              <a:p>
                <a:pPr algn="ctr"/>
                <a:endParaRPr lang="en-US" sz="1600" b="0">
                  <a:solidFill>
                    <a:srgbClr val="FF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483241" y="1054444"/>
                <a:ext cx="658444" cy="32624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63500" lvl="2" fontAlgn="auto">
                  <a:lnSpc>
                    <a:spcPct val="95000"/>
                  </a:lnSpc>
                  <a:spcBef>
                    <a:spcPts val="500"/>
                  </a:spcBef>
                  <a:buNone/>
                  <a:tabLst>
                    <a:tab pos="3197225" algn="l"/>
                  </a:tabLst>
                </a:pPr>
                <a:r>
                  <a:rPr lang="en-US" altLang="en-US" sz="1600" b="0" dirty="0" smtClean="0">
                    <a:solidFill>
                      <a:srgbClr val="C00000"/>
                    </a:solidFill>
                    <a:latin typeface="Verdana" charset="0"/>
                    <a:ea typeface="Verdana" charset="0"/>
                    <a:cs typeface="Verdana" charset="0"/>
                  </a:rPr>
                  <a:t>p6</a:t>
                </a:r>
                <a:endParaRPr lang="en-US" altLang="en-US" sz="1600" b="0" dirty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  <p:sp>
          <p:nvSpPr>
            <p:cNvPr id="60" name="Rectangle 59"/>
            <p:cNvSpPr/>
            <p:nvPr/>
          </p:nvSpPr>
          <p:spPr bwMode="auto">
            <a:xfrm>
              <a:off x="3594370" y="1442838"/>
              <a:ext cx="621792" cy="56692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345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" y="762000"/>
            <a:ext cx="8196072" cy="53883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22177"/>
          </a:xfrm>
        </p:spPr>
        <p:txBody>
          <a:bodyPr/>
          <a:lstStyle/>
          <a:p>
            <a:r>
              <a:rPr lang="en-US" dirty="0" smtClean="0"/>
              <a:t>Reachability Predicates – r(p)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1198821"/>
            <a:ext cx="658444" cy="401379"/>
            <a:chOff x="3276600" y="1316736"/>
            <a:chExt cx="658444" cy="401379"/>
          </a:xfrm>
        </p:grpSpPr>
        <p:sp>
          <p:nvSpPr>
            <p:cNvPr id="10" name="Oval 9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p1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0" y="1719944"/>
            <a:ext cx="658444" cy="401379"/>
            <a:chOff x="3276600" y="1316736"/>
            <a:chExt cx="658444" cy="401379"/>
          </a:xfrm>
        </p:grpSpPr>
        <p:sp>
          <p:nvSpPr>
            <p:cNvPr id="82" name="Oval 81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p2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0" y="2209800"/>
            <a:ext cx="658444" cy="401379"/>
            <a:chOff x="3276600" y="1316736"/>
            <a:chExt cx="658444" cy="401379"/>
          </a:xfrm>
        </p:grpSpPr>
        <p:sp>
          <p:nvSpPr>
            <p:cNvPr id="85" name="Oval 84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p3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0" y="3505199"/>
            <a:ext cx="658444" cy="401379"/>
            <a:chOff x="3276600" y="1316736"/>
            <a:chExt cx="658444" cy="401379"/>
          </a:xfrm>
        </p:grpSpPr>
        <p:sp>
          <p:nvSpPr>
            <p:cNvPr id="88" name="Oval 87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p4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0" y="3962400"/>
            <a:ext cx="658444" cy="401379"/>
            <a:chOff x="3276600" y="1316736"/>
            <a:chExt cx="658444" cy="401379"/>
          </a:xfrm>
        </p:grpSpPr>
        <p:sp>
          <p:nvSpPr>
            <p:cNvPr id="91" name="Oval 90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p5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0" y="5029200"/>
            <a:ext cx="658444" cy="401379"/>
            <a:chOff x="3276600" y="1316736"/>
            <a:chExt cx="658444" cy="401379"/>
          </a:xfrm>
        </p:grpSpPr>
        <p:sp>
          <p:nvSpPr>
            <p:cNvPr id="94" name="Oval 93"/>
            <p:cNvSpPr/>
            <p:nvPr/>
          </p:nvSpPr>
          <p:spPr bwMode="auto">
            <a:xfrm>
              <a:off x="3328416" y="1316736"/>
              <a:ext cx="456838" cy="4013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16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276600" y="1321605"/>
              <a:ext cx="658444" cy="3262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3500" lvl="2" fontAlgn="auto">
                <a:lnSpc>
                  <a:spcPct val="95000"/>
                </a:lnSpc>
                <a:spcBef>
                  <a:spcPts val="500"/>
                </a:spcBef>
                <a:buNone/>
                <a:tabLst>
                  <a:tab pos="3197225" algn="l"/>
                </a:tabLst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p6</a:t>
              </a:r>
              <a:endParaRPr lang="en-US" altLang="en-US" sz="16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sp>
        <p:nvSpPr>
          <p:cNvPr id="96" name="Content Placeholder 22"/>
          <p:cNvSpPr txBox="1">
            <a:spLocks/>
          </p:cNvSpPr>
          <p:nvPr/>
        </p:nvSpPr>
        <p:spPr>
          <a:xfrm>
            <a:off x="2514600" y="2635294"/>
            <a:ext cx="6477000" cy="3613106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r(p1) = true      (always reached) </a:t>
            </a:r>
          </a:p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 =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!p1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(m &gt; 0 &amp;&amp; m &lt;= 12)</a:t>
            </a:r>
          </a:p>
          <a:p>
            <a:pPr marL="187325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r(p3)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 &amp;&amp; p2 </a:t>
            </a:r>
          </a:p>
          <a:p>
            <a:pPr marL="811213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(m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&gt; 0 &amp;&amp; m &lt;=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12) &amp;&amp; (m == 2)</a:t>
            </a:r>
          </a:p>
          <a:p>
            <a:pPr marL="811213" lvl="2" indent="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= m == 2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r(p4)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r(p2) &amp;&amp;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!p2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(m &gt; 0 &amp;&amp; m &lt;= 12) &amp;&amp; (m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!=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2)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r(p5)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r(p4)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&amp;&amp; 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((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m &gt; 0 &amp;&amp; m &lt;= 12) &amp;&amp; (m != 2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)) &amp;&amp; (m &lt;= 7)</a:t>
            </a:r>
          </a:p>
          <a:p>
            <a:pPr marL="1270000" lvl="2" indent="-1041400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r(p6)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r(p4) &amp;&amp;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!</a:t>
            </a:r>
            <a:r>
              <a:rPr lang="en-US" altLang="en-US" sz="1600" b="0" dirty="0" smtClean="0">
                <a:solidFill>
                  <a:schemeClr val="tx1"/>
                </a:solidFill>
                <a:cs typeface="Times New Roman" pitchFamily="18" charset="0"/>
              </a:rPr>
              <a:t>p4 </a:t>
            </a:r>
            <a:endParaRPr lang="en-US" altLang="en-US" sz="1600" b="0" dirty="0">
              <a:solidFill>
                <a:schemeClr val="tx1"/>
              </a:solidFill>
              <a:cs typeface="Times New Roman" pitchFamily="18" charset="0"/>
            </a:endParaRPr>
          </a:p>
          <a:p>
            <a:pPr marL="1270000" lvl="2" indent="-458788" fontAlgn="auto">
              <a:lnSpc>
                <a:spcPct val="95000"/>
              </a:lnSpc>
              <a:buNone/>
              <a:tabLst>
                <a:tab pos="3197225" algn="l"/>
              </a:tabLst>
            </a:pP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= ((m &gt; 0 &amp;&amp; m &lt;= 12) &amp;&amp; (m != 2)) &amp;&amp; (m 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&gt; </a:t>
            </a:r>
            <a:r>
              <a:rPr lang="en-US" sz="1600" b="0" dirty="0">
                <a:solidFill>
                  <a:schemeClr val="tx1"/>
                </a:solidFill>
                <a:cs typeface="Times New Roman" pitchFamily="18" charset="0"/>
              </a:rPr>
              <a:t>7</a:t>
            </a:r>
            <a:r>
              <a:rPr lang="en-US" sz="1600" b="0" dirty="0" smtClean="0">
                <a:solidFill>
                  <a:schemeClr val="tx1"/>
                </a:solidFill>
                <a:cs typeface="Times New Roman" pitchFamily="18" charset="0"/>
              </a:rPr>
              <a:t>)</a:t>
            </a:r>
            <a:endParaRPr lang="en-US" sz="1600" b="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8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build="allAtOnce" animBg="1"/>
    </p:bldLst>
  </p:timing>
</p:sld>
</file>

<file path=ppt/theme/theme1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C7ABAC5F-4A0E-2945-8E91-432D26F03F04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387DAE7-F204-0A40-B45D-254ADC6404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9A2F069E-738A-A64D-AEE1-F63CFCD9A603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885DFEA-43E3-0B48-8D74-E587D3CD9401}"/>
    </a:ext>
  </a:extLst>
</a:theme>
</file>

<file path=ppt/theme/theme5.xml><?xml version="1.0" encoding="utf-8"?>
<a:theme xmlns:a="http://schemas.openxmlformats.org/drawingml/2006/main" name="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noFill/>
        <a:ln w="19050">
          <a:solidFill>
            <a:srgbClr val="FF0000"/>
          </a:solidFill>
          <a:round/>
          <a:headEnd type="none" w="sm" len="sm"/>
          <a:tailEnd type="none" w="sm" len="sm"/>
        </a:ln>
      </a:spPr>
      <a:bodyPr wrap="none" anchor="ctr"/>
      <a:lstStyle>
        <a:defPPr>
          <a:defRPr sz="2000" b="0">
            <a:solidFill>
              <a:srgbClr val="FF0000"/>
            </a:solidFill>
            <a:latin typeface="Verdana" charset="0"/>
            <a:ea typeface="Verdana" charset="0"/>
            <a:cs typeface="Verdana" charset="0"/>
          </a:defRPr>
        </a:defPPr>
      </a:lstStyle>
    </a:spDef>
    <a:txDef>
      <a:spPr/>
      <a:bodyPr vert="horz" lIns="91440" tIns="45720" rIns="91440" bIns="45720" rtlCol="0">
        <a:normAutofit/>
      </a:bodyPr>
      <a:lstStyle>
        <a:defPPr marL="15875" indent="0" fontAlgn="auto">
          <a:lnSpc>
            <a:spcPct val="85000"/>
          </a:lnSpc>
          <a:spcBef>
            <a:spcPts val="0"/>
          </a:spcBef>
          <a:spcAft>
            <a:spcPts val="0"/>
          </a:spcAft>
          <a:buNone/>
          <a:defRPr sz="1800" b="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swtest-template</Template>
  <TotalTime>65613</TotalTime>
  <Words>2663</Words>
  <Application>Microsoft Macintosh PowerPoint</Application>
  <PresentationFormat>On-screen Show (4:3)</PresentationFormat>
  <Paragraphs>959</Paragraphs>
  <Slides>22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22</vt:i4>
      </vt:variant>
    </vt:vector>
  </HeadingPairs>
  <TitlesOfParts>
    <vt:vector size="35" baseType="lpstr">
      <vt:lpstr>Apple Braille</vt:lpstr>
      <vt:lpstr>Calibri</vt:lpstr>
      <vt:lpstr>Century Schoolbook</vt:lpstr>
      <vt:lpstr>Gill Sans MT</vt:lpstr>
      <vt:lpstr>Times New Roman</vt:lpstr>
      <vt:lpstr>Verdana</vt:lpstr>
      <vt:lpstr>Wingdings 2</vt:lpstr>
      <vt:lpstr>Arial</vt:lpstr>
      <vt:lpstr>3_Custom Design</vt:lpstr>
      <vt:lpstr>2_Custom Design</vt:lpstr>
      <vt:lpstr>1_Custom Design</vt:lpstr>
      <vt:lpstr>Custom Design</vt:lpstr>
      <vt:lpstr>View</vt:lpstr>
      <vt:lpstr>Logic Coverage for Source Code  CS 4501 / 6501  Software Testing</vt:lpstr>
      <vt:lpstr>Structural Logic Coverage for Source Code</vt:lpstr>
      <vt:lpstr>Logic Expressions from Source</vt:lpstr>
      <vt:lpstr>Example: Predicates and Clauses</vt:lpstr>
      <vt:lpstr>Exercise: Applying PC, CC, and CoC</vt:lpstr>
      <vt:lpstr>Applying PC</vt:lpstr>
      <vt:lpstr>Applying CC</vt:lpstr>
      <vt:lpstr>Applying CoC</vt:lpstr>
      <vt:lpstr>Reachability Predicates – r(p)</vt:lpstr>
      <vt:lpstr>Test Cases and Infeasible TRs</vt:lpstr>
      <vt:lpstr>PC (Test Cases)</vt:lpstr>
      <vt:lpstr>CC (Test Cases)</vt:lpstr>
      <vt:lpstr>CoC (Test Cases)</vt:lpstr>
      <vt:lpstr>Applying CACC</vt:lpstr>
      <vt:lpstr>Applying CACC</vt:lpstr>
      <vt:lpstr>Applying CACC</vt:lpstr>
      <vt:lpstr>CACC (Test Cases)</vt:lpstr>
      <vt:lpstr>CACC (Test Cases)</vt:lpstr>
      <vt:lpstr>CACC (Test Cases)</vt:lpstr>
      <vt:lpstr>Exercise</vt:lpstr>
      <vt:lpstr>Note: Side Effects in Predicates</vt:lpstr>
      <vt:lpstr>Summary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  CS 4501 / 6501  Software Testing</dc:title>
  <dc:subject/>
  <dc:creator>Microsoft Office User</dc:creator>
  <cp:keywords/>
  <dc:description/>
  <cp:lastModifiedBy>Microsoft Office User</cp:lastModifiedBy>
  <cp:revision>7542</cp:revision>
  <cp:lastPrinted>2017-10-31T14:31:15Z</cp:lastPrinted>
  <dcterms:created xsi:type="dcterms:W3CDTF">2017-07-01T01:04:54Z</dcterms:created>
  <dcterms:modified xsi:type="dcterms:W3CDTF">2017-11-06T02:26:28Z</dcterms:modified>
  <cp:category/>
</cp:coreProperties>
</file>

<file path=docProps/thumbnail.jpeg>
</file>